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90" r:id="rId5"/>
    <p:sldId id="294" r:id="rId6"/>
    <p:sldId id="259" r:id="rId7"/>
    <p:sldId id="291" r:id="rId8"/>
    <p:sldId id="297" r:id="rId9"/>
    <p:sldId id="292" r:id="rId10"/>
    <p:sldId id="299" r:id="rId11"/>
    <p:sldId id="310" r:id="rId12"/>
    <p:sldId id="314" r:id="rId13"/>
    <p:sldId id="324" r:id="rId14"/>
    <p:sldId id="325" r:id="rId15"/>
    <p:sldId id="326" r:id="rId16"/>
    <p:sldId id="321" r:id="rId17"/>
    <p:sldId id="295" r:id="rId18"/>
    <p:sldId id="322" r:id="rId19"/>
    <p:sldId id="323" r:id="rId20"/>
    <p:sldId id="309" r:id="rId21"/>
    <p:sldId id="300" r:id="rId22"/>
    <p:sldId id="320" r:id="rId23"/>
    <p:sldId id="328" r:id="rId24"/>
    <p:sldId id="329" r:id="rId25"/>
    <p:sldId id="331" r:id="rId26"/>
    <p:sldId id="330" r:id="rId27"/>
    <p:sldId id="312" r:id="rId28"/>
    <p:sldId id="264" r:id="rId29"/>
    <p:sldId id="270" r:id="rId30"/>
    <p:sldId id="318" r:id="rId31"/>
    <p:sldId id="315" r:id="rId32"/>
    <p:sldId id="31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24" autoAdjust="0"/>
  </p:normalViewPr>
  <p:slideViewPr>
    <p:cSldViewPr>
      <p:cViewPr varScale="1">
        <p:scale>
          <a:sx n="69" d="100"/>
          <a:sy n="69" d="100"/>
        </p:scale>
        <p:origin x="-13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Thermal Coal 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2008</c:v>
                </c:pt>
                <c:pt idx="2">
                  <c:v>2012</c:v>
                </c:pt>
                <c:pt idx="3">
                  <c:v>2016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4100</c:v>
                </c:pt>
                <c:pt idx="1">
                  <c:v>5900</c:v>
                </c:pt>
                <c:pt idx="2">
                  <c:v>6900</c:v>
                </c:pt>
                <c:pt idx="3">
                  <c:v>7400</c:v>
                </c:pt>
                <c:pt idx="4">
                  <c:v>8300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Met Coal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2008</c:v>
                </c:pt>
                <c:pt idx="2">
                  <c:v>2012</c:v>
                </c:pt>
                <c:pt idx="3">
                  <c:v>2016</c:v>
                </c:pt>
                <c:pt idx="4">
                  <c:v>2020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800</c:v>
                </c:pt>
                <c:pt idx="1">
                  <c:v>1000</c:v>
                </c:pt>
                <c:pt idx="2">
                  <c:v>1300</c:v>
                </c:pt>
                <c:pt idx="3">
                  <c:v>1700</c:v>
                </c:pt>
                <c:pt idx="4">
                  <c:v>2000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Iron Ore</c:v>
                </c:pt>
              </c:strCache>
            </c:strRef>
          </c:tx>
          <c:spPr>
            <a:ln w="25400">
              <a:noFill/>
            </a:ln>
          </c:spPr>
          <c:cat>
            <c:numRef>
              <c:f>Sheet1!$A$2:$A$6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2008</c:v>
                </c:pt>
                <c:pt idx="2">
                  <c:v>2012</c:v>
                </c:pt>
                <c:pt idx="3">
                  <c:v>2016</c:v>
                </c:pt>
                <c:pt idx="4">
                  <c:v>2020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1000</c:v>
                </c:pt>
                <c:pt idx="1">
                  <c:v>2800</c:v>
                </c:pt>
                <c:pt idx="2">
                  <c:v>3300</c:v>
                </c:pt>
                <c:pt idx="3">
                  <c:v>3500</c:v>
                </c:pt>
                <c:pt idx="4">
                  <c:v>3700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Copper</c:v>
                </c:pt>
              </c:strCache>
            </c:strRef>
          </c:tx>
          <c:spPr>
            <a:ln w="25400">
              <a:noFill/>
            </a:ln>
          </c:spPr>
          <c:cat>
            <c:numRef>
              <c:f>Sheet1!$A$2:$A$6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2008</c:v>
                </c:pt>
                <c:pt idx="2">
                  <c:v>2012</c:v>
                </c:pt>
                <c:pt idx="3">
                  <c:v>2016</c:v>
                </c:pt>
                <c:pt idx="4">
                  <c:v>2020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1900</c:v>
                </c:pt>
                <c:pt idx="1">
                  <c:v>2200</c:v>
                </c:pt>
                <c:pt idx="2">
                  <c:v>3000</c:v>
                </c:pt>
                <c:pt idx="3">
                  <c:v>3100</c:v>
                </c:pt>
                <c:pt idx="4">
                  <c:v>3700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Gold</c:v>
                </c:pt>
              </c:strCache>
            </c:strRef>
          </c:tx>
          <c:spPr>
            <a:ln w="25400">
              <a:noFill/>
            </a:ln>
          </c:spPr>
          <c:cat>
            <c:numRef>
              <c:f>Sheet1!$A$2:$A$6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2008</c:v>
                </c:pt>
                <c:pt idx="2">
                  <c:v>2012</c:v>
                </c:pt>
                <c:pt idx="3">
                  <c:v>2016</c:v>
                </c:pt>
                <c:pt idx="4">
                  <c:v>2020</c:v>
                </c:pt>
              </c:numCache>
            </c:numRef>
          </c:cat>
          <c:val>
            <c:numRef>
              <c:f>Sheet1!$F$2:$F$6</c:f>
              <c:numCache>
                <c:formatCode>General</c:formatCode>
                <c:ptCount val="5"/>
                <c:pt idx="0">
                  <c:v>900</c:v>
                </c:pt>
                <c:pt idx="1">
                  <c:v>1100</c:v>
                </c:pt>
                <c:pt idx="2">
                  <c:v>1400</c:v>
                </c:pt>
                <c:pt idx="3">
                  <c:v>1550</c:v>
                </c:pt>
                <c:pt idx="4">
                  <c:v>1700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Others</c:v>
                </c:pt>
              </c:strCache>
            </c:strRef>
          </c:tx>
          <c:spPr>
            <a:ln w="25400">
              <a:noFill/>
            </a:ln>
          </c:spPr>
          <c:cat>
            <c:numRef>
              <c:f>Sheet1!$A$2:$A$6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2008</c:v>
                </c:pt>
                <c:pt idx="2">
                  <c:v>2012</c:v>
                </c:pt>
                <c:pt idx="3">
                  <c:v>2016</c:v>
                </c:pt>
                <c:pt idx="4">
                  <c:v>2020</c:v>
                </c:pt>
              </c:numCache>
            </c:numRef>
          </c:cat>
          <c:val>
            <c:numRef>
              <c:f>Sheet1!$G$2:$G$6</c:f>
              <c:numCache>
                <c:formatCode>General</c:formatCode>
                <c:ptCount val="5"/>
                <c:pt idx="0">
                  <c:v>600</c:v>
                </c:pt>
                <c:pt idx="1">
                  <c:v>1000</c:v>
                </c:pt>
                <c:pt idx="2">
                  <c:v>1400</c:v>
                </c:pt>
                <c:pt idx="3">
                  <c:v>1500</c:v>
                </c:pt>
                <c:pt idx="4">
                  <c:v>1600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742784"/>
        <c:axId val="114744320"/>
      </c:areaChart>
      <c:catAx>
        <c:axId val="11474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4744320"/>
        <c:crosses val="autoZero"/>
        <c:auto val="1"/>
        <c:lblAlgn val="ctr"/>
        <c:lblOffset val="100"/>
        <c:noMultiLvlLbl val="0"/>
      </c:catAx>
      <c:valAx>
        <c:axId val="114744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47427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0651666896901042"/>
          <c:y val="0.18220874692595912"/>
          <c:w val="0.18471140120642815"/>
          <c:h val="0.6102129170942340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IN"/>
              <a:t> % of Total Supply</a:t>
            </a:r>
          </a:p>
        </c:rich>
      </c:tx>
      <c:layout>
        <c:manualLayout>
          <c:xMode val="edge"/>
          <c:yMode val="edge"/>
          <c:x val="0.35168422129052046"/>
          <c:y val="1.785714285714285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2544960289054775"/>
          <c:y val="0.2258497371039612"/>
          <c:w val="0.58391996454988593"/>
          <c:h val="0.658872345964242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Supply Scenario 2035, % of Total Supply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North America</c:v>
                </c:pt>
                <c:pt idx="1">
                  <c:v>Brazil</c:v>
                </c:pt>
                <c:pt idx="2">
                  <c:v>Other Latin America</c:v>
                </c:pt>
                <c:pt idx="3">
                  <c:v>Africa</c:v>
                </c:pt>
                <c:pt idx="4">
                  <c:v>Europe</c:v>
                </c:pt>
                <c:pt idx="5">
                  <c:v>Russia &amp; CIS</c:v>
                </c:pt>
                <c:pt idx="6">
                  <c:v>India</c:v>
                </c:pt>
                <c:pt idx="7">
                  <c:v>Australia</c:v>
                </c:pt>
                <c:pt idx="8">
                  <c:v>Rest of World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5.8132643715317067E-2</c:v>
                </c:pt>
                <c:pt idx="1">
                  <c:v>0.19772641560260762</c:v>
                </c:pt>
                <c:pt idx="2">
                  <c:v>1.901837185496472E-2</c:v>
                </c:pt>
                <c:pt idx="3">
                  <c:v>4.1215451753677065E-2</c:v>
                </c:pt>
                <c:pt idx="4">
                  <c:v>2.117342815581057E-2</c:v>
                </c:pt>
                <c:pt idx="5">
                  <c:v>0.10818382630246216</c:v>
                </c:pt>
                <c:pt idx="6">
                  <c:v>8.3508431657777063E-2</c:v>
                </c:pt>
                <c:pt idx="7">
                  <c:v>0.28015731910996178</c:v>
                </c:pt>
                <c:pt idx="8">
                  <c:v>0.19088411184742199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9703424"/>
        <c:axId val="119701504"/>
      </c:barChart>
      <c:valAx>
        <c:axId val="119701504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119703424"/>
        <c:crosses val="autoZero"/>
        <c:crossBetween val="between"/>
      </c:valAx>
      <c:catAx>
        <c:axId val="119703424"/>
        <c:scaling>
          <c:orientation val="minMax"/>
        </c:scaling>
        <c:delete val="0"/>
        <c:axPos val="l"/>
        <c:majorTickMark val="out"/>
        <c:minorTickMark val="none"/>
        <c:tickLblPos val="nextTo"/>
        <c:crossAx val="11970150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IN"/>
              <a:t>Total Supply = 1856 MTPA</a:t>
            </a:r>
          </a:p>
        </c:rich>
      </c:tx>
      <c:layout>
        <c:manualLayout>
          <c:xMode val="edge"/>
          <c:yMode val="edge"/>
          <c:x val="0.1250773941718823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93397940642035"/>
          <c:y val="0.17369610048743908"/>
          <c:w val="0.8052981358099468"/>
          <c:h val="0.7477768403949506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Supply Scenario 2035, % of Total Supply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Sheet1!$A$2:$A$10</c:f>
              <c:strCache>
                <c:ptCount val="9"/>
                <c:pt idx="0">
                  <c:v>North America</c:v>
                </c:pt>
                <c:pt idx="1">
                  <c:v>Brazil</c:v>
                </c:pt>
                <c:pt idx="2">
                  <c:v>Other Latin America</c:v>
                </c:pt>
                <c:pt idx="3">
                  <c:v>Africa</c:v>
                </c:pt>
                <c:pt idx="4">
                  <c:v>Europe</c:v>
                </c:pt>
                <c:pt idx="5">
                  <c:v>Russia &amp; CIS</c:v>
                </c:pt>
                <c:pt idx="6">
                  <c:v>India</c:v>
                </c:pt>
                <c:pt idx="7">
                  <c:v>Australia</c:v>
                </c:pt>
                <c:pt idx="8">
                  <c:v>Rest of World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107.9</c:v>
                </c:pt>
                <c:pt idx="1">
                  <c:v>367</c:v>
                </c:pt>
                <c:pt idx="2">
                  <c:v>35.300000000000011</c:v>
                </c:pt>
                <c:pt idx="3">
                  <c:v>76.5</c:v>
                </c:pt>
                <c:pt idx="4">
                  <c:v>39.299999999999997</c:v>
                </c:pt>
                <c:pt idx="5">
                  <c:v>200.8</c:v>
                </c:pt>
                <c:pt idx="6">
                  <c:v>155</c:v>
                </c:pt>
                <c:pt idx="7">
                  <c:v>520</c:v>
                </c:pt>
                <c:pt idx="8">
                  <c:v>354.29999999999995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Price</c:v>
                </c:pt>
              </c:strCache>
            </c:strRef>
          </c:tx>
          <c:marker>
            <c:symbol val="none"/>
          </c:marker>
          <c:cat>
            <c:numRef>
              <c:f>Sheet1!$A$2:$A$301</c:f>
              <c:numCache>
                <c:formatCode>0</c:formatCode>
                <c:ptCount val="300"/>
                <c:pt idx="0">
                  <c:v>1989</c:v>
                </c:pt>
                <c:pt idx="1">
                  <c:v>1989</c:v>
                </c:pt>
                <c:pt idx="2">
                  <c:v>1989</c:v>
                </c:pt>
                <c:pt idx="3">
                  <c:v>1989</c:v>
                </c:pt>
                <c:pt idx="4">
                  <c:v>1989</c:v>
                </c:pt>
                <c:pt idx="5">
                  <c:v>1989</c:v>
                </c:pt>
                <c:pt idx="6">
                  <c:v>1989</c:v>
                </c:pt>
                <c:pt idx="7">
                  <c:v>1989</c:v>
                </c:pt>
                <c:pt idx="8">
                  <c:v>1989</c:v>
                </c:pt>
                <c:pt idx="9">
                  <c:v>1989</c:v>
                </c:pt>
                <c:pt idx="10">
                  <c:v>1989</c:v>
                </c:pt>
                <c:pt idx="11">
                  <c:v>1990</c:v>
                </c:pt>
                <c:pt idx="12">
                  <c:v>1990</c:v>
                </c:pt>
                <c:pt idx="13">
                  <c:v>1990</c:v>
                </c:pt>
                <c:pt idx="14">
                  <c:v>1990</c:v>
                </c:pt>
                <c:pt idx="15">
                  <c:v>1990</c:v>
                </c:pt>
                <c:pt idx="16">
                  <c:v>1990</c:v>
                </c:pt>
                <c:pt idx="17">
                  <c:v>1990</c:v>
                </c:pt>
                <c:pt idx="18">
                  <c:v>1990</c:v>
                </c:pt>
                <c:pt idx="19">
                  <c:v>1990</c:v>
                </c:pt>
                <c:pt idx="20">
                  <c:v>1990</c:v>
                </c:pt>
                <c:pt idx="21">
                  <c:v>1990</c:v>
                </c:pt>
                <c:pt idx="22">
                  <c:v>1990</c:v>
                </c:pt>
                <c:pt idx="23">
                  <c:v>1991</c:v>
                </c:pt>
                <c:pt idx="24">
                  <c:v>1991</c:v>
                </c:pt>
                <c:pt idx="25">
                  <c:v>1991</c:v>
                </c:pt>
                <c:pt idx="26">
                  <c:v>1991</c:v>
                </c:pt>
                <c:pt idx="27">
                  <c:v>1991</c:v>
                </c:pt>
                <c:pt idx="28">
                  <c:v>1991</c:v>
                </c:pt>
                <c:pt idx="29">
                  <c:v>1991</c:v>
                </c:pt>
                <c:pt idx="30">
                  <c:v>1991</c:v>
                </c:pt>
                <c:pt idx="31">
                  <c:v>1991</c:v>
                </c:pt>
                <c:pt idx="32">
                  <c:v>1991</c:v>
                </c:pt>
                <c:pt idx="33">
                  <c:v>1991</c:v>
                </c:pt>
                <c:pt idx="34">
                  <c:v>1991</c:v>
                </c:pt>
                <c:pt idx="35">
                  <c:v>1992</c:v>
                </c:pt>
                <c:pt idx="36">
                  <c:v>1992</c:v>
                </c:pt>
                <c:pt idx="37">
                  <c:v>1992</c:v>
                </c:pt>
                <c:pt idx="38">
                  <c:v>1992</c:v>
                </c:pt>
                <c:pt idx="39">
                  <c:v>1992</c:v>
                </c:pt>
                <c:pt idx="40">
                  <c:v>1992</c:v>
                </c:pt>
                <c:pt idx="41">
                  <c:v>1992</c:v>
                </c:pt>
                <c:pt idx="42">
                  <c:v>1992</c:v>
                </c:pt>
                <c:pt idx="43">
                  <c:v>1992</c:v>
                </c:pt>
                <c:pt idx="44">
                  <c:v>1992</c:v>
                </c:pt>
                <c:pt idx="45">
                  <c:v>1992</c:v>
                </c:pt>
                <c:pt idx="46">
                  <c:v>1992</c:v>
                </c:pt>
                <c:pt idx="47">
                  <c:v>1993</c:v>
                </c:pt>
                <c:pt idx="48">
                  <c:v>1993</c:v>
                </c:pt>
                <c:pt idx="49">
                  <c:v>1993</c:v>
                </c:pt>
                <c:pt idx="50">
                  <c:v>1993</c:v>
                </c:pt>
                <c:pt idx="51">
                  <c:v>1993</c:v>
                </c:pt>
                <c:pt idx="52">
                  <c:v>1993</c:v>
                </c:pt>
                <c:pt idx="53">
                  <c:v>1993</c:v>
                </c:pt>
                <c:pt idx="54">
                  <c:v>1993</c:v>
                </c:pt>
                <c:pt idx="55">
                  <c:v>1993</c:v>
                </c:pt>
                <c:pt idx="56">
                  <c:v>1993</c:v>
                </c:pt>
                <c:pt idx="57">
                  <c:v>1993</c:v>
                </c:pt>
                <c:pt idx="58">
                  <c:v>1993</c:v>
                </c:pt>
                <c:pt idx="59">
                  <c:v>1994</c:v>
                </c:pt>
                <c:pt idx="60">
                  <c:v>1994</c:v>
                </c:pt>
                <c:pt idx="61">
                  <c:v>1994</c:v>
                </c:pt>
                <c:pt idx="62">
                  <c:v>1994</c:v>
                </c:pt>
                <c:pt idx="63">
                  <c:v>1994</c:v>
                </c:pt>
                <c:pt idx="64">
                  <c:v>1994</c:v>
                </c:pt>
                <c:pt idx="65">
                  <c:v>1994</c:v>
                </c:pt>
                <c:pt idx="66">
                  <c:v>1994</c:v>
                </c:pt>
                <c:pt idx="67">
                  <c:v>1994</c:v>
                </c:pt>
                <c:pt idx="68">
                  <c:v>1994</c:v>
                </c:pt>
                <c:pt idx="69">
                  <c:v>1994</c:v>
                </c:pt>
                <c:pt idx="70">
                  <c:v>1994</c:v>
                </c:pt>
                <c:pt idx="71">
                  <c:v>1995</c:v>
                </c:pt>
                <c:pt idx="72">
                  <c:v>1995</c:v>
                </c:pt>
                <c:pt idx="73">
                  <c:v>1995</c:v>
                </c:pt>
                <c:pt idx="74">
                  <c:v>1995</c:v>
                </c:pt>
                <c:pt idx="75">
                  <c:v>1995</c:v>
                </c:pt>
                <c:pt idx="76">
                  <c:v>1995</c:v>
                </c:pt>
                <c:pt idx="77">
                  <c:v>1995</c:v>
                </c:pt>
                <c:pt idx="78">
                  <c:v>1995</c:v>
                </c:pt>
                <c:pt idx="79">
                  <c:v>1995</c:v>
                </c:pt>
                <c:pt idx="80">
                  <c:v>1995</c:v>
                </c:pt>
                <c:pt idx="81">
                  <c:v>1995</c:v>
                </c:pt>
                <c:pt idx="82">
                  <c:v>1995</c:v>
                </c:pt>
                <c:pt idx="83">
                  <c:v>1996</c:v>
                </c:pt>
                <c:pt idx="84">
                  <c:v>1996</c:v>
                </c:pt>
                <c:pt idx="85">
                  <c:v>1996</c:v>
                </c:pt>
                <c:pt idx="86">
                  <c:v>1996</c:v>
                </c:pt>
                <c:pt idx="87">
                  <c:v>1996</c:v>
                </c:pt>
                <c:pt idx="88">
                  <c:v>1996</c:v>
                </c:pt>
                <c:pt idx="89">
                  <c:v>1996</c:v>
                </c:pt>
                <c:pt idx="90">
                  <c:v>1996</c:v>
                </c:pt>
                <c:pt idx="91">
                  <c:v>1996</c:v>
                </c:pt>
                <c:pt idx="92">
                  <c:v>1996</c:v>
                </c:pt>
                <c:pt idx="93">
                  <c:v>1996</c:v>
                </c:pt>
                <c:pt idx="94">
                  <c:v>1996</c:v>
                </c:pt>
                <c:pt idx="95">
                  <c:v>1997</c:v>
                </c:pt>
                <c:pt idx="96">
                  <c:v>1997</c:v>
                </c:pt>
                <c:pt idx="97">
                  <c:v>1997</c:v>
                </c:pt>
                <c:pt idx="98">
                  <c:v>1997</c:v>
                </c:pt>
                <c:pt idx="99">
                  <c:v>1997</c:v>
                </c:pt>
                <c:pt idx="100">
                  <c:v>1997</c:v>
                </c:pt>
                <c:pt idx="101">
                  <c:v>1997</c:v>
                </c:pt>
                <c:pt idx="102">
                  <c:v>1997</c:v>
                </c:pt>
                <c:pt idx="103">
                  <c:v>1997</c:v>
                </c:pt>
                <c:pt idx="104">
                  <c:v>1997</c:v>
                </c:pt>
                <c:pt idx="105">
                  <c:v>1997</c:v>
                </c:pt>
                <c:pt idx="106">
                  <c:v>1997</c:v>
                </c:pt>
                <c:pt idx="107">
                  <c:v>1998</c:v>
                </c:pt>
                <c:pt idx="108">
                  <c:v>1998</c:v>
                </c:pt>
                <c:pt idx="109">
                  <c:v>1998</c:v>
                </c:pt>
                <c:pt idx="110">
                  <c:v>1998</c:v>
                </c:pt>
                <c:pt idx="111">
                  <c:v>1998</c:v>
                </c:pt>
                <c:pt idx="112">
                  <c:v>1998</c:v>
                </c:pt>
                <c:pt idx="113">
                  <c:v>1998</c:v>
                </c:pt>
                <c:pt idx="114">
                  <c:v>1998</c:v>
                </c:pt>
                <c:pt idx="115">
                  <c:v>1998</c:v>
                </c:pt>
                <c:pt idx="116">
                  <c:v>1998</c:v>
                </c:pt>
                <c:pt idx="117">
                  <c:v>1998</c:v>
                </c:pt>
                <c:pt idx="118">
                  <c:v>1998</c:v>
                </c:pt>
                <c:pt idx="119">
                  <c:v>1999</c:v>
                </c:pt>
                <c:pt idx="120">
                  <c:v>1999</c:v>
                </c:pt>
                <c:pt idx="121">
                  <c:v>1999</c:v>
                </c:pt>
                <c:pt idx="122">
                  <c:v>1999</c:v>
                </c:pt>
                <c:pt idx="123">
                  <c:v>1999</c:v>
                </c:pt>
                <c:pt idx="124">
                  <c:v>1999</c:v>
                </c:pt>
                <c:pt idx="125">
                  <c:v>1999</c:v>
                </c:pt>
                <c:pt idx="126">
                  <c:v>1999</c:v>
                </c:pt>
                <c:pt idx="127">
                  <c:v>1999</c:v>
                </c:pt>
                <c:pt idx="128">
                  <c:v>1999</c:v>
                </c:pt>
                <c:pt idx="129">
                  <c:v>1999</c:v>
                </c:pt>
                <c:pt idx="130">
                  <c:v>1999</c:v>
                </c:pt>
                <c:pt idx="131">
                  <c:v>2000</c:v>
                </c:pt>
                <c:pt idx="132">
                  <c:v>2000</c:v>
                </c:pt>
                <c:pt idx="133">
                  <c:v>2000</c:v>
                </c:pt>
                <c:pt idx="134">
                  <c:v>2000</c:v>
                </c:pt>
                <c:pt idx="135">
                  <c:v>2000</c:v>
                </c:pt>
                <c:pt idx="136">
                  <c:v>2000</c:v>
                </c:pt>
                <c:pt idx="137">
                  <c:v>2000</c:v>
                </c:pt>
                <c:pt idx="138">
                  <c:v>2000</c:v>
                </c:pt>
                <c:pt idx="139">
                  <c:v>2000</c:v>
                </c:pt>
                <c:pt idx="140">
                  <c:v>2000</c:v>
                </c:pt>
                <c:pt idx="141">
                  <c:v>2000</c:v>
                </c:pt>
                <c:pt idx="142">
                  <c:v>2000</c:v>
                </c:pt>
                <c:pt idx="143">
                  <c:v>2001</c:v>
                </c:pt>
                <c:pt idx="144">
                  <c:v>2001</c:v>
                </c:pt>
                <c:pt idx="145">
                  <c:v>2001</c:v>
                </c:pt>
                <c:pt idx="146">
                  <c:v>2001</c:v>
                </c:pt>
                <c:pt idx="147">
                  <c:v>2001</c:v>
                </c:pt>
                <c:pt idx="148">
                  <c:v>2001</c:v>
                </c:pt>
                <c:pt idx="149">
                  <c:v>2001</c:v>
                </c:pt>
                <c:pt idx="150">
                  <c:v>2001</c:v>
                </c:pt>
                <c:pt idx="151">
                  <c:v>2001</c:v>
                </c:pt>
                <c:pt idx="152">
                  <c:v>2001</c:v>
                </c:pt>
                <c:pt idx="153">
                  <c:v>2001</c:v>
                </c:pt>
                <c:pt idx="154">
                  <c:v>2001</c:v>
                </c:pt>
                <c:pt idx="155">
                  <c:v>2002</c:v>
                </c:pt>
                <c:pt idx="156">
                  <c:v>2002</c:v>
                </c:pt>
                <c:pt idx="157">
                  <c:v>2002</c:v>
                </c:pt>
                <c:pt idx="158">
                  <c:v>2002</c:v>
                </c:pt>
                <c:pt idx="159">
                  <c:v>2002</c:v>
                </c:pt>
                <c:pt idx="160">
                  <c:v>2002</c:v>
                </c:pt>
                <c:pt idx="161">
                  <c:v>2002</c:v>
                </c:pt>
                <c:pt idx="162">
                  <c:v>2002</c:v>
                </c:pt>
                <c:pt idx="163">
                  <c:v>2002</c:v>
                </c:pt>
                <c:pt idx="164">
                  <c:v>2002</c:v>
                </c:pt>
                <c:pt idx="165">
                  <c:v>2002</c:v>
                </c:pt>
                <c:pt idx="166">
                  <c:v>2002</c:v>
                </c:pt>
                <c:pt idx="167">
                  <c:v>2003</c:v>
                </c:pt>
                <c:pt idx="168">
                  <c:v>2003</c:v>
                </c:pt>
                <c:pt idx="169">
                  <c:v>2003</c:v>
                </c:pt>
                <c:pt idx="170">
                  <c:v>2003</c:v>
                </c:pt>
                <c:pt idx="171">
                  <c:v>2003</c:v>
                </c:pt>
                <c:pt idx="172">
                  <c:v>2003</c:v>
                </c:pt>
                <c:pt idx="173">
                  <c:v>2003</c:v>
                </c:pt>
                <c:pt idx="174">
                  <c:v>2003</c:v>
                </c:pt>
                <c:pt idx="175">
                  <c:v>2003</c:v>
                </c:pt>
                <c:pt idx="176">
                  <c:v>2003</c:v>
                </c:pt>
                <c:pt idx="177">
                  <c:v>2003</c:v>
                </c:pt>
                <c:pt idx="178">
                  <c:v>2003</c:v>
                </c:pt>
                <c:pt idx="179">
                  <c:v>2004</c:v>
                </c:pt>
                <c:pt idx="180">
                  <c:v>2004</c:v>
                </c:pt>
                <c:pt idx="181">
                  <c:v>2004</c:v>
                </c:pt>
                <c:pt idx="182">
                  <c:v>2004</c:v>
                </c:pt>
                <c:pt idx="183">
                  <c:v>2004</c:v>
                </c:pt>
                <c:pt idx="184">
                  <c:v>2004</c:v>
                </c:pt>
                <c:pt idx="185">
                  <c:v>2004</c:v>
                </c:pt>
                <c:pt idx="186">
                  <c:v>2004</c:v>
                </c:pt>
                <c:pt idx="187">
                  <c:v>2004</c:v>
                </c:pt>
                <c:pt idx="188">
                  <c:v>2004</c:v>
                </c:pt>
                <c:pt idx="189">
                  <c:v>2004</c:v>
                </c:pt>
                <c:pt idx="190">
                  <c:v>2004</c:v>
                </c:pt>
                <c:pt idx="191">
                  <c:v>2005</c:v>
                </c:pt>
                <c:pt idx="192">
                  <c:v>2005</c:v>
                </c:pt>
                <c:pt idx="193">
                  <c:v>2005</c:v>
                </c:pt>
                <c:pt idx="194">
                  <c:v>2005</c:v>
                </c:pt>
                <c:pt idx="195">
                  <c:v>2005</c:v>
                </c:pt>
                <c:pt idx="196">
                  <c:v>2005</c:v>
                </c:pt>
                <c:pt idx="197">
                  <c:v>2005</c:v>
                </c:pt>
                <c:pt idx="198">
                  <c:v>2005</c:v>
                </c:pt>
                <c:pt idx="199">
                  <c:v>2005</c:v>
                </c:pt>
                <c:pt idx="200">
                  <c:v>2005</c:v>
                </c:pt>
                <c:pt idx="201">
                  <c:v>2005</c:v>
                </c:pt>
                <c:pt idx="202">
                  <c:v>2005</c:v>
                </c:pt>
                <c:pt idx="203">
                  <c:v>2006</c:v>
                </c:pt>
                <c:pt idx="204">
                  <c:v>2006</c:v>
                </c:pt>
                <c:pt idx="205">
                  <c:v>2006</c:v>
                </c:pt>
                <c:pt idx="206">
                  <c:v>2006</c:v>
                </c:pt>
                <c:pt idx="207">
                  <c:v>2006</c:v>
                </c:pt>
                <c:pt idx="208">
                  <c:v>2006</c:v>
                </c:pt>
                <c:pt idx="209">
                  <c:v>2006</c:v>
                </c:pt>
                <c:pt idx="210">
                  <c:v>2006</c:v>
                </c:pt>
                <c:pt idx="211">
                  <c:v>2006</c:v>
                </c:pt>
                <c:pt idx="212">
                  <c:v>2006</c:v>
                </c:pt>
                <c:pt idx="213">
                  <c:v>2006</c:v>
                </c:pt>
                <c:pt idx="214">
                  <c:v>2006</c:v>
                </c:pt>
                <c:pt idx="215">
                  <c:v>2007</c:v>
                </c:pt>
                <c:pt idx="216">
                  <c:v>2007</c:v>
                </c:pt>
                <c:pt idx="217">
                  <c:v>2007</c:v>
                </c:pt>
                <c:pt idx="218">
                  <c:v>2007</c:v>
                </c:pt>
                <c:pt idx="219">
                  <c:v>2007</c:v>
                </c:pt>
                <c:pt idx="220">
                  <c:v>2007</c:v>
                </c:pt>
                <c:pt idx="221">
                  <c:v>2007</c:v>
                </c:pt>
                <c:pt idx="222">
                  <c:v>2007</c:v>
                </c:pt>
                <c:pt idx="223">
                  <c:v>2007</c:v>
                </c:pt>
                <c:pt idx="224">
                  <c:v>2007</c:v>
                </c:pt>
                <c:pt idx="225">
                  <c:v>2007</c:v>
                </c:pt>
                <c:pt idx="226">
                  <c:v>2007</c:v>
                </c:pt>
                <c:pt idx="227">
                  <c:v>2008</c:v>
                </c:pt>
                <c:pt idx="228">
                  <c:v>2008</c:v>
                </c:pt>
                <c:pt idx="229">
                  <c:v>2008</c:v>
                </c:pt>
                <c:pt idx="230">
                  <c:v>2008</c:v>
                </c:pt>
                <c:pt idx="231">
                  <c:v>2008</c:v>
                </c:pt>
                <c:pt idx="232">
                  <c:v>2008</c:v>
                </c:pt>
                <c:pt idx="233">
                  <c:v>2008</c:v>
                </c:pt>
                <c:pt idx="234">
                  <c:v>2008</c:v>
                </c:pt>
                <c:pt idx="235">
                  <c:v>2008</c:v>
                </c:pt>
                <c:pt idx="236">
                  <c:v>2008</c:v>
                </c:pt>
                <c:pt idx="237">
                  <c:v>2008</c:v>
                </c:pt>
                <c:pt idx="238">
                  <c:v>2008</c:v>
                </c:pt>
                <c:pt idx="239">
                  <c:v>2009</c:v>
                </c:pt>
                <c:pt idx="240">
                  <c:v>2009</c:v>
                </c:pt>
                <c:pt idx="241">
                  <c:v>2009</c:v>
                </c:pt>
                <c:pt idx="242">
                  <c:v>2009</c:v>
                </c:pt>
                <c:pt idx="243">
                  <c:v>2009</c:v>
                </c:pt>
                <c:pt idx="244">
                  <c:v>2009</c:v>
                </c:pt>
                <c:pt idx="245">
                  <c:v>2009</c:v>
                </c:pt>
                <c:pt idx="246">
                  <c:v>2009</c:v>
                </c:pt>
                <c:pt idx="247">
                  <c:v>2009</c:v>
                </c:pt>
                <c:pt idx="248">
                  <c:v>2009</c:v>
                </c:pt>
                <c:pt idx="249">
                  <c:v>2009</c:v>
                </c:pt>
                <c:pt idx="250">
                  <c:v>2009</c:v>
                </c:pt>
                <c:pt idx="251">
                  <c:v>2010</c:v>
                </c:pt>
                <c:pt idx="252">
                  <c:v>2010</c:v>
                </c:pt>
                <c:pt idx="253">
                  <c:v>2010</c:v>
                </c:pt>
                <c:pt idx="254">
                  <c:v>2010</c:v>
                </c:pt>
                <c:pt idx="255">
                  <c:v>2010</c:v>
                </c:pt>
                <c:pt idx="256">
                  <c:v>2010</c:v>
                </c:pt>
                <c:pt idx="257">
                  <c:v>2010</c:v>
                </c:pt>
                <c:pt idx="258">
                  <c:v>2010</c:v>
                </c:pt>
                <c:pt idx="259">
                  <c:v>2010</c:v>
                </c:pt>
                <c:pt idx="260">
                  <c:v>2010</c:v>
                </c:pt>
                <c:pt idx="261">
                  <c:v>2010</c:v>
                </c:pt>
                <c:pt idx="262">
                  <c:v>2010</c:v>
                </c:pt>
                <c:pt idx="263">
                  <c:v>2011</c:v>
                </c:pt>
                <c:pt idx="264">
                  <c:v>2011</c:v>
                </c:pt>
                <c:pt idx="265">
                  <c:v>2011</c:v>
                </c:pt>
                <c:pt idx="266">
                  <c:v>2011</c:v>
                </c:pt>
                <c:pt idx="267">
                  <c:v>2011</c:v>
                </c:pt>
                <c:pt idx="268">
                  <c:v>2011</c:v>
                </c:pt>
                <c:pt idx="269">
                  <c:v>2011</c:v>
                </c:pt>
                <c:pt idx="270">
                  <c:v>2011</c:v>
                </c:pt>
                <c:pt idx="271">
                  <c:v>2011</c:v>
                </c:pt>
                <c:pt idx="272">
                  <c:v>2011</c:v>
                </c:pt>
                <c:pt idx="273">
                  <c:v>2011</c:v>
                </c:pt>
                <c:pt idx="274">
                  <c:v>2011</c:v>
                </c:pt>
                <c:pt idx="275">
                  <c:v>2012</c:v>
                </c:pt>
                <c:pt idx="276">
                  <c:v>2012</c:v>
                </c:pt>
                <c:pt idx="277">
                  <c:v>2012</c:v>
                </c:pt>
                <c:pt idx="278">
                  <c:v>2012</c:v>
                </c:pt>
                <c:pt idx="279">
                  <c:v>2012</c:v>
                </c:pt>
                <c:pt idx="280">
                  <c:v>2012</c:v>
                </c:pt>
                <c:pt idx="281">
                  <c:v>2012</c:v>
                </c:pt>
                <c:pt idx="282">
                  <c:v>2012</c:v>
                </c:pt>
                <c:pt idx="283">
                  <c:v>2012</c:v>
                </c:pt>
                <c:pt idx="284">
                  <c:v>2012</c:v>
                </c:pt>
                <c:pt idx="285">
                  <c:v>2012</c:v>
                </c:pt>
                <c:pt idx="286">
                  <c:v>2012</c:v>
                </c:pt>
                <c:pt idx="287">
                  <c:v>2013</c:v>
                </c:pt>
                <c:pt idx="288">
                  <c:v>2013</c:v>
                </c:pt>
                <c:pt idx="289">
                  <c:v>2013</c:v>
                </c:pt>
                <c:pt idx="290">
                  <c:v>2013</c:v>
                </c:pt>
                <c:pt idx="291">
                  <c:v>2013</c:v>
                </c:pt>
                <c:pt idx="292">
                  <c:v>2013</c:v>
                </c:pt>
                <c:pt idx="293">
                  <c:v>2013</c:v>
                </c:pt>
                <c:pt idx="294">
                  <c:v>2013</c:v>
                </c:pt>
                <c:pt idx="295">
                  <c:v>2013</c:v>
                </c:pt>
                <c:pt idx="296">
                  <c:v>2013</c:v>
                </c:pt>
                <c:pt idx="297">
                  <c:v>2013</c:v>
                </c:pt>
                <c:pt idx="298">
                  <c:v>2013</c:v>
                </c:pt>
                <c:pt idx="299">
                  <c:v>2014</c:v>
                </c:pt>
              </c:numCache>
            </c:numRef>
          </c:cat>
          <c:val>
            <c:numRef>
              <c:f>Sheet1!$B$2:$B$301</c:f>
              <c:numCache>
                <c:formatCode>General</c:formatCode>
                <c:ptCount val="300"/>
                <c:pt idx="0">
                  <c:v>12.03</c:v>
                </c:pt>
                <c:pt idx="1">
                  <c:v>12.03</c:v>
                </c:pt>
                <c:pt idx="2">
                  <c:v>12.03</c:v>
                </c:pt>
                <c:pt idx="3">
                  <c:v>12.03</c:v>
                </c:pt>
                <c:pt idx="4">
                  <c:v>12.03</c:v>
                </c:pt>
                <c:pt idx="5">
                  <c:v>12.03</c:v>
                </c:pt>
                <c:pt idx="6">
                  <c:v>12.03</c:v>
                </c:pt>
                <c:pt idx="7">
                  <c:v>12.03</c:v>
                </c:pt>
                <c:pt idx="8">
                  <c:v>12.03</c:v>
                </c:pt>
                <c:pt idx="9">
                  <c:v>12.03</c:v>
                </c:pt>
                <c:pt idx="10">
                  <c:v>12.03</c:v>
                </c:pt>
                <c:pt idx="11">
                  <c:v>14.05</c:v>
                </c:pt>
                <c:pt idx="12">
                  <c:v>14.05</c:v>
                </c:pt>
                <c:pt idx="13">
                  <c:v>14.05</c:v>
                </c:pt>
                <c:pt idx="14">
                  <c:v>14.05</c:v>
                </c:pt>
                <c:pt idx="15">
                  <c:v>14.05</c:v>
                </c:pt>
                <c:pt idx="16">
                  <c:v>14.05</c:v>
                </c:pt>
                <c:pt idx="17">
                  <c:v>14.05</c:v>
                </c:pt>
                <c:pt idx="18">
                  <c:v>14.05</c:v>
                </c:pt>
                <c:pt idx="19">
                  <c:v>14.05</c:v>
                </c:pt>
                <c:pt idx="20">
                  <c:v>14.05</c:v>
                </c:pt>
                <c:pt idx="21">
                  <c:v>14.05</c:v>
                </c:pt>
                <c:pt idx="22">
                  <c:v>14.05</c:v>
                </c:pt>
                <c:pt idx="23">
                  <c:v>15.03</c:v>
                </c:pt>
                <c:pt idx="24">
                  <c:v>15.03</c:v>
                </c:pt>
                <c:pt idx="25">
                  <c:v>15.03</c:v>
                </c:pt>
                <c:pt idx="26">
                  <c:v>15.03</c:v>
                </c:pt>
                <c:pt idx="27">
                  <c:v>15.03</c:v>
                </c:pt>
                <c:pt idx="28">
                  <c:v>15.03</c:v>
                </c:pt>
                <c:pt idx="29">
                  <c:v>15.03</c:v>
                </c:pt>
                <c:pt idx="30">
                  <c:v>15.03</c:v>
                </c:pt>
                <c:pt idx="31">
                  <c:v>15.03</c:v>
                </c:pt>
                <c:pt idx="32">
                  <c:v>15.03</c:v>
                </c:pt>
                <c:pt idx="33">
                  <c:v>15.03</c:v>
                </c:pt>
                <c:pt idx="34">
                  <c:v>15.03</c:v>
                </c:pt>
                <c:pt idx="35">
                  <c:v>14.31</c:v>
                </c:pt>
                <c:pt idx="36">
                  <c:v>14.31</c:v>
                </c:pt>
                <c:pt idx="37">
                  <c:v>14.31</c:v>
                </c:pt>
                <c:pt idx="38">
                  <c:v>14.31</c:v>
                </c:pt>
                <c:pt idx="39">
                  <c:v>14.31</c:v>
                </c:pt>
                <c:pt idx="40">
                  <c:v>14.31</c:v>
                </c:pt>
                <c:pt idx="41">
                  <c:v>14.31</c:v>
                </c:pt>
                <c:pt idx="42">
                  <c:v>14.31</c:v>
                </c:pt>
                <c:pt idx="43">
                  <c:v>14.31</c:v>
                </c:pt>
                <c:pt idx="44">
                  <c:v>14.31</c:v>
                </c:pt>
                <c:pt idx="45">
                  <c:v>14.31</c:v>
                </c:pt>
                <c:pt idx="46">
                  <c:v>14.31</c:v>
                </c:pt>
                <c:pt idx="47">
                  <c:v>12.58</c:v>
                </c:pt>
                <c:pt idx="48">
                  <c:v>12.58</c:v>
                </c:pt>
                <c:pt idx="49">
                  <c:v>12.58</c:v>
                </c:pt>
                <c:pt idx="50">
                  <c:v>12.58</c:v>
                </c:pt>
                <c:pt idx="51">
                  <c:v>12.58</c:v>
                </c:pt>
                <c:pt idx="52">
                  <c:v>12.58</c:v>
                </c:pt>
                <c:pt idx="53">
                  <c:v>12.58</c:v>
                </c:pt>
                <c:pt idx="54">
                  <c:v>12.58</c:v>
                </c:pt>
                <c:pt idx="55">
                  <c:v>12.58</c:v>
                </c:pt>
                <c:pt idx="56">
                  <c:v>12.58</c:v>
                </c:pt>
                <c:pt idx="57">
                  <c:v>12.58</c:v>
                </c:pt>
                <c:pt idx="58">
                  <c:v>12.58</c:v>
                </c:pt>
                <c:pt idx="59">
                  <c:v>11.45</c:v>
                </c:pt>
                <c:pt idx="60">
                  <c:v>11.45</c:v>
                </c:pt>
                <c:pt idx="61">
                  <c:v>11.45</c:v>
                </c:pt>
                <c:pt idx="62">
                  <c:v>11.45</c:v>
                </c:pt>
                <c:pt idx="63">
                  <c:v>11.45</c:v>
                </c:pt>
                <c:pt idx="64">
                  <c:v>11.45</c:v>
                </c:pt>
                <c:pt idx="65">
                  <c:v>11.45</c:v>
                </c:pt>
                <c:pt idx="66">
                  <c:v>11.45</c:v>
                </c:pt>
                <c:pt idx="67">
                  <c:v>11.45</c:v>
                </c:pt>
                <c:pt idx="68">
                  <c:v>11.45</c:v>
                </c:pt>
                <c:pt idx="69">
                  <c:v>11.45</c:v>
                </c:pt>
                <c:pt idx="70">
                  <c:v>11.45</c:v>
                </c:pt>
                <c:pt idx="71">
                  <c:v>12.27</c:v>
                </c:pt>
                <c:pt idx="72">
                  <c:v>12.27</c:v>
                </c:pt>
                <c:pt idx="73">
                  <c:v>12.27</c:v>
                </c:pt>
                <c:pt idx="74">
                  <c:v>12.27</c:v>
                </c:pt>
                <c:pt idx="75">
                  <c:v>12.27</c:v>
                </c:pt>
                <c:pt idx="76">
                  <c:v>12.27</c:v>
                </c:pt>
                <c:pt idx="77">
                  <c:v>12.27</c:v>
                </c:pt>
                <c:pt idx="78">
                  <c:v>12.27</c:v>
                </c:pt>
                <c:pt idx="79">
                  <c:v>12.27</c:v>
                </c:pt>
                <c:pt idx="80">
                  <c:v>12.27</c:v>
                </c:pt>
                <c:pt idx="81">
                  <c:v>12.27</c:v>
                </c:pt>
                <c:pt idx="82">
                  <c:v>12.27</c:v>
                </c:pt>
                <c:pt idx="83">
                  <c:v>12.97</c:v>
                </c:pt>
                <c:pt idx="84">
                  <c:v>12.97</c:v>
                </c:pt>
                <c:pt idx="85">
                  <c:v>12.97</c:v>
                </c:pt>
                <c:pt idx="86">
                  <c:v>12.97</c:v>
                </c:pt>
                <c:pt idx="87">
                  <c:v>12.97</c:v>
                </c:pt>
                <c:pt idx="88">
                  <c:v>12.97</c:v>
                </c:pt>
                <c:pt idx="89">
                  <c:v>12.97</c:v>
                </c:pt>
                <c:pt idx="90">
                  <c:v>12.97</c:v>
                </c:pt>
                <c:pt idx="91">
                  <c:v>12.97</c:v>
                </c:pt>
                <c:pt idx="92">
                  <c:v>12.97</c:v>
                </c:pt>
                <c:pt idx="93">
                  <c:v>12.97</c:v>
                </c:pt>
                <c:pt idx="94">
                  <c:v>12.97</c:v>
                </c:pt>
                <c:pt idx="95">
                  <c:v>13.04</c:v>
                </c:pt>
                <c:pt idx="96">
                  <c:v>13.04</c:v>
                </c:pt>
                <c:pt idx="97">
                  <c:v>13.04</c:v>
                </c:pt>
                <c:pt idx="98">
                  <c:v>13.04</c:v>
                </c:pt>
                <c:pt idx="99">
                  <c:v>13.04</c:v>
                </c:pt>
                <c:pt idx="100">
                  <c:v>13.04</c:v>
                </c:pt>
                <c:pt idx="101">
                  <c:v>13.04</c:v>
                </c:pt>
                <c:pt idx="102">
                  <c:v>13.04</c:v>
                </c:pt>
                <c:pt idx="103">
                  <c:v>13.04</c:v>
                </c:pt>
                <c:pt idx="104">
                  <c:v>13.04</c:v>
                </c:pt>
                <c:pt idx="105">
                  <c:v>13.04</c:v>
                </c:pt>
                <c:pt idx="106">
                  <c:v>13.04</c:v>
                </c:pt>
                <c:pt idx="107">
                  <c:v>13.41</c:v>
                </c:pt>
                <c:pt idx="108">
                  <c:v>13.41</c:v>
                </c:pt>
                <c:pt idx="109">
                  <c:v>13.41</c:v>
                </c:pt>
                <c:pt idx="110">
                  <c:v>13.41</c:v>
                </c:pt>
                <c:pt idx="111">
                  <c:v>13.41</c:v>
                </c:pt>
                <c:pt idx="112">
                  <c:v>13.41</c:v>
                </c:pt>
                <c:pt idx="113">
                  <c:v>13.41</c:v>
                </c:pt>
                <c:pt idx="114">
                  <c:v>13.41</c:v>
                </c:pt>
                <c:pt idx="115">
                  <c:v>13.41</c:v>
                </c:pt>
                <c:pt idx="116">
                  <c:v>13.41</c:v>
                </c:pt>
                <c:pt idx="117">
                  <c:v>13.41</c:v>
                </c:pt>
                <c:pt idx="118">
                  <c:v>13.41</c:v>
                </c:pt>
                <c:pt idx="119">
                  <c:v>11.93</c:v>
                </c:pt>
                <c:pt idx="120">
                  <c:v>11.93</c:v>
                </c:pt>
                <c:pt idx="121">
                  <c:v>11.93</c:v>
                </c:pt>
                <c:pt idx="122">
                  <c:v>11.93</c:v>
                </c:pt>
                <c:pt idx="123">
                  <c:v>11.93</c:v>
                </c:pt>
                <c:pt idx="124">
                  <c:v>11.93</c:v>
                </c:pt>
                <c:pt idx="125">
                  <c:v>11.93</c:v>
                </c:pt>
                <c:pt idx="126">
                  <c:v>11.93</c:v>
                </c:pt>
                <c:pt idx="127">
                  <c:v>11.93</c:v>
                </c:pt>
                <c:pt idx="128">
                  <c:v>11.93</c:v>
                </c:pt>
                <c:pt idx="129">
                  <c:v>11.93</c:v>
                </c:pt>
                <c:pt idx="130">
                  <c:v>11.93</c:v>
                </c:pt>
                <c:pt idx="131">
                  <c:v>12.45</c:v>
                </c:pt>
                <c:pt idx="132">
                  <c:v>12.45</c:v>
                </c:pt>
                <c:pt idx="133">
                  <c:v>12.45</c:v>
                </c:pt>
                <c:pt idx="134">
                  <c:v>12.45</c:v>
                </c:pt>
                <c:pt idx="135">
                  <c:v>12.45</c:v>
                </c:pt>
                <c:pt idx="136">
                  <c:v>12.45</c:v>
                </c:pt>
                <c:pt idx="137">
                  <c:v>12.45</c:v>
                </c:pt>
                <c:pt idx="138">
                  <c:v>12.45</c:v>
                </c:pt>
                <c:pt idx="139">
                  <c:v>12.45</c:v>
                </c:pt>
                <c:pt idx="140">
                  <c:v>12.45</c:v>
                </c:pt>
                <c:pt idx="141">
                  <c:v>12.45</c:v>
                </c:pt>
                <c:pt idx="142">
                  <c:v>12.45</c:v>
                </c:pt>
                <c:pt idx="143">
                  <c:v>12.99</c:v>
                </c:pt>
                <c:pt idx="144">
                  <c:v>12.99</c:v>
                </c:pt>
                <c:pt idx="145">
                  <c:v>12.99</c:v>
                </c:pt>
                <c:pt idx="146">
                  <c:v>12.99</c:v>
                </c:pt>
                <c:pt idx="147">
                  <c:v>12.99</c:v>
                </c:pt>
                <c:pt idx="148">
                  <c:v>12.99</c:v>
                </c:pt>
                <c:pt idx="149">
                  <c:v>12.99</c:v>
                </c:pt>
                <c:pt idx="150">
                  <c:v>12.99</c:v>
                </c:pt>
                <c:pt idx="151">
                  <c:v>12.99</c:v>
                </c:pt>
                <c:pt idx="152">
                  <c:v>12.99</c:v>
                </c:pt>
                <c:pt idx="153">
                  <c:v>12.99</c:v>
                </c:pt>
                <c:pt idx="154">
                  <c:v>12.99</c:v>
                </c:pt>
                <c:pt idx="155">
                  <c:v>12.68</c:v>
                </c:pt>
                <c:pt idx="156">
                  <c:v>12.68</c:v>
                </c:pt>
                <c:pt idx="157">
                  <c:v>12.68</c:v>
                </c:pt>
                <c:pt idx="158">
                  <c:v>12.68</c:v>
                </c:pt>
                <c:pt idx="159">
                  <c:v>12.68</c:v>
                </c:pt>
                <c:pt idx="160">
                  <c:v>12.68</c:v>
                </c:pt>
                <c:pt idx="161">
                  <c:v>12.68</c:v>
                </c:pt>
                <c:pt idx="162">
                  <c:v>12.68</c:v>
                </c:pt>
                <c:pt idx="163">
                  <c:v>12.68</c:v>
                </c:pt>
                <c:pt idx="164">
                  <c:v>12.68</c:v>
                </c:pt>
                <c:pt idx="165">
                  <c:v>12.68</c:v>
                </c:pt>
                <c:pt idx="166">
                  <c:v>12.68</c:v>
                </c:pt>
                <c:pt idx="167">
                  <c:v>13.82</c:v>
                </c:pt>
                <c:pt idx="168">
                  <c:v>13.82</c:v>
                </c:pt>
                <c:pt idx="169">
                  <c:v>13.82</c:v>
                </c:pt>
                <c:pt idx="170">
                  <c:v>13.82</c:v>
                </c:pt>
                <c:pt idx="171">
                  <c:v>13.82</c:v>
                </c:pt>
                <c:pt idx="172">
                  <c:v>13.82</c:v>
                </c:pt>
                <c:pt idx="173">
                  <c:v>13.82</c:v>
                </c:pt>
                <c:pt idx="174">
                  <c:v>13.82</c:v>
                </c:pt>
                <c:pt idx="175">
                  <c:v>13.82</c:v>
                </c:pt>
                <c:pt idx="176">
                  <c:v>13.82</c:v>
                </c:pt>
                <c:pt idx="177">
                  <c:v>13.82</c:v>
                </c:pt>
                <c:pt idx="178">
                  <c:v>13.82</c:v>
                </c:pt>
                <c:pt idx="179">
                  <c:v>16.39</c:v>
                </c:pt>
                <c:pt idx="180">
                  <c:v>16.39</c:v>
                </c:pt>
                <c:pt idx="181">
                  <c:v>16.39</c:v>
                </c:pt>
                <c:pt idx="182">
                  <c:v>16.39</c:v>
                </c:pt>
                <c:pt idx="183">
                  <c:v>16.39</c:v>
                </c:pt>
                <c:pt idx="184">
                  <c:v>16.39</c:v>
                </c:pt>
                <c:pt idx="185">
                  <c:v>16.39</c:v>
                </c:pt>
                <c:pt idx="186">
                  <c:v>16.39</c:v>
                </c:pt>
                <c:pt idx="187">
                  <c:v>16.39</c:v>
                </c:pt>
                <c:pt idx="188">
                  <c:v>16.39</c:v>
                </c:pt>
                <c:pt idx="189">
                  <c:v>16.39</c:v>
                </c:pt>
                <c:pt idx="190">
                  <c:v>16.39</c:v>
                </c:pt>
                <c:pt idx="191">
                  <c:v>28.11</c:v>
                </c:pt>
                <c:pt idx="192">
                  <c:v>28.11</c:v>
                </c:pt>
                <c:pt idx="193">
                  <c:v>28.11</c:v>
                </c:pt>
                <c:pt idx="194">
                  <c:v>28.11</c:v>
                </c:pt>
                <c:pt idx="195">
                  <c:v>28.11</c:v>
                </c:pt>
                <c:pt idx="196">
                  <c:v>28.11</c:v>
                </c:pt>
                <c:pt idx="197">
                  <c:v>28.11</c:v>
                </c:pt>
                <c:pt idx="198">
                  <c:v>28.11</c:v>
                </c:pt>
                <c:pt idx="199">
                  <c:v>28.11</c:v>
                </c:pt>
                <c:pt idx="200">
                  <c:v>28.11</c:v>
                </c:pt>
                <c:pt idx="201">
                  <c:v>28.11</c:v>
                </c:pt>
                <c:pt idx="202">
                  <c:v>28.11</c:v>
                </c:pt>
                <c:pt idx="203">
                  <c:v>33.450000000000003</c:v>
                </c:pt>
                <c:pt idx="204">
                  <c:v>33.450000000000003</c:v>
                </c:pt>
                <c:pt idx="205">
                  <c:v>33.450000000000003</c:v>
                </c:pt>
                <c:pt idx="206">
                  <c:v>33.450000000000003</c:v>
                </c:pt>
                <c:pt idx="207">
                  <c:v>33.450000000000003</c:v>
                </c:pt>
                <c:pt idx="208">
                  <c:v>33.450000000000003</c:v>
                </c:pt>
                <c:pt idx="209">
                  <c:v>33.450000000000003</c:v>
                </c:pt>
                <c:pt idx="210">
                  <c:v>33.450000000000003</c:v>
                </c:pt>
                <c:pt idx="211">
                  <c:v>33.450000000000003</c:v>
                </c:pt>
                <c:pt idx="212">
                  <c:v>33.450000000000003</c:v>
                </c:pt>
                <c:pt idx="213">
                  <c:v>33.450000000000003</c:v>
                </c:pt>
                <c:pt idx="214">
                  <c:v>33.450000000000003</c:v>
                </c:pt>
                <c:pt idx="215">
                  <c:v>36.630000000000003</c:v>
                </c:pt>
                <c:pt idx="216">
                  <c:v>36.630000000000003</c:v>
                </c:pt>
                <c:pt idx="217">
                  <c:v>36.630000000000003</c:v>
                </c:pt>
                <c:pt idx="218">
                  <c:v>36.630000000000003</c:v>
                </c:pt>
                <c:pt idx="219">
                  <c:v>36.630000000000003</c:v>
                </c:pt>
                <c:pt idx="220">
                  <c:v>36.630000000000003</c:v>
                </c:pt>
                <c:pt idx="221">
                  <c:v>36.630000000000003</c:v>
                </c:pt>
                <c:pt idx="222">
                  <c:v>36.630000000000003</c:v>
                </c:pt>
                <c:pt idx="223">
                  <c:v>36.630000000000003</c:v>
                </c:pt>
                <c:pt idx="224">
                  <c:v>36.630000000000003</c:v>
                </c:pt>
                <c:pt idx="225">
                  <c:v>36.630000000000003</c:v>
                </c:pt>
                <c:pt idx="226">
                  <c:v>36.630000000000003</c:v>
                </c:pt>
                <c:pt idx="227">
                  <c:v>60.8</c:v>
                </c:pt>
                <c:pt idx="228">
                  <c:v>60.8</c:v>
                </c:pt>
                <c:pt idx="229">
                  <c:v>60.8</c:v>
                </c:pt>
                <c:pt idx="230">
                  <c:v>60.8</c:v>
                </c:pt>
                <c:pt idx="231">
                  <c:v>60.8</c:v>
                </c:pt>
                <c:pt idx="232">
                  <c:v>60.8</c:v>
                </c:pt>
                <c:pt idx="233">
                  <c:v>60.8</c:v>
                </c:pt>
                <c:pt idx="234">
                  <c:v>60.8</c:v>
                </c:pt>
                <c:pt idx="235">
                  <c:v>60.8</c:v>
                </c:pt>
                <c:pt idx="236">
                  <c:v>60.8</c:v>
                </c:pt>
                <c:pt idx="237">
                  <c:v>60.8</c:v>
                </c:pt>
                <c:pt idx="238">
                  <c:v>69.98</c:v>
                </c:pt>
                <c:pt idx="239">
                  <c:v>72.510000000000005</c:v>
                </c:pt>
                <c:pt idx="240">
                  <c:v>75.59</c:v>
                </c:pt>
                <c:pt idx="241">
                  <c:v>64.069999999999993</c:v>
                </c:pt>
                <c:pt idx="242">
                  <c:v>59.78</c:v>
                </c:pt>
                <c:pt idx="243">
                  <c:v>62.69</c:v>
                </c:pt>
                <c:pt idx="244">
                  <c:v>71.66</c:v>
                </c:pt>
                <c:pt idx="245">
                  <c:v>83.95</c:v>
                </c:pt>
                <c:pt idx="246">
                  <c:v>97.67</c:v>
                </c:pt>
                <c:pt idx="247">
                  <c:v>80.709999999999994</c:v>
                </c:pt>
                <c:pt idx="248">
                  <c:v>86.79</c:v>
                </c:pt>
                <c:pt idx="249">
                  <c:v>99.26</c:v>
                </c:pt>
                <c:pt idx="250">
                  <c:v>105.25</c:v>
                </c:pt>
                <c:pt idx="251">
                  <c:v>125.91</c:v>
                </c:pt>
                <c:pt idx="252">
                  <c:v>127.62</c:v>
                </c:pt>
                <c:pt idx="253">
                  <c:v>139.77000000000001</c:v>
                </c:pt>
                <c:pt idx="254">
                  <c:v>172.47</c:v>
                </c:pt>
                <c:pt idx="255">
                  <c:v>161.35</c:v>
                </c:pt>
                <c:pt idx="256">
                  <c:v>143.63</c:v>
                </c:pt>
                <c:pt idx="257">
                  <c:v>126.36</c:v>
                </c:pt>
                <c:pt idx="258">
                  <c:v>145.34</c:v>
                </c:pt>
                <c:pt idx="259">
                  <c:v>140.63</c:v>
                </c:pt>
                <c:pt idx="260">
                  <c:v>148.47999999999999</c:v>
                </c:pt>
                <c:pt idx="261">
                  <c:v>160.55000000000001</c:v>
                </c:pt>
                <c:pt idx="262">
                  <c:v>168.53</c:v>
                </c:pt>
                <c:pt idx="263">
                  <c:v>179.63</c:v>
                </c:pt>
                <c:pt idx="264">
                  <c:v>187.18</c:v>
                </c:pt>
                <c:pt idx="265">
                  <c:v>169.36</c:v>
                </c:pt>
                <c:pt idx="266">
                  <c:v>179.26</c:v>
                </c:pt>
                <c:pt idx="267">
                  <c:v>177.1</c:v>
                </c:pt>
                <c:pt idx="268">
                  <c:v>170.88</c:v>
                </c:pt>
                <c:pt idx="269">
                  <c:v>172.98</c:v>
                </c:pt>
                <c:pt idx="270">
                  <c:v>177.45</c:v>
                </c:pt>
                <c:pt idx="271">
                  <c:v>177.23</c:v>
                </c:pt>
                <c:pt idx="272">
                  <c:v>150.43</c:v>
                </c:pt>
                <c:pt idx="273">
                  <c:v>135.54</c:v>
                </c:pt>
                <c:pt idx="274">
                  <c:v>136.46</c:v>
                </c:pt>
                <c:pt idx="275">
                  <c:v>140.35</c:v>
                </c:pt>
                <c:pt idx="276">
                  <c:v>140.4</c:v>
                </c:pt>
                <c:pt idx="277">
                  <c:v>144.66</c:v>
                </c:pt>
                <c:pt idx="278">
                  <c:v>147.65</c:v>
                </c:pt>
                <c:pt idx="279">
                  <c:v>136.27000000000001</c:v>
                </c:pt>
                <c:pt idx="280">
                  <c:v>134.62</c:v>
                </c:pt>
                <c:pt idx="281">
                  <c:v>127.94</c:v>
                </c:pt>
                <c:pt idx="282">
                  <c:v>107.8</c:v>
                </c:pt>
                <c:pt idx="283">
                  <c:v>99.47</c:v>
                </c:pt>
                <c:pt idx="284">
                  <c:v>113.95</c:v>
                </c:pt>
                <c:pt idx="285">
                  <c:v>120.35</c:v>
                </c:pt>
                <c:pt idx="286">
                  <c:v>128.87</c:v>
                </c:pt>
                <c:pt idx="287">
                  <c:v>150.49</c:v>
                </c:pt>
                <c:pt idx="288">
                  <c:v>154.63999999999999</c:v>
                </c:pt>
                <c:pt idx="289">
                  <c:v>139.87</c:v>
                </c:pt>
                <c:pt idx="290">
                  <c:v>137.38999999999999</c:v>
                </c:pt>
                <c:pt idx="291">
                  <c:v>124.01</c:v>
                </c:pt>
                <c:pt idx="292">
                  <c:v>114.82</c:v>
                </c:pt>
                <c:pt idx="293">
                  <c:v>127.19</c:v>
                </c:pt>
                <c:pt idx="294">
                  <c:v>137.06</c:v>
                </c:pt>
                <c:pt idx="295">
                  <c:v>134.19</c:v>
                </c:pt>
                <c:pt idx="296">
                  <c:v>132.57</c:v>
                </c:pt>
                <c:pt idx="297">
                  <c:v>136.32</c:v>
                </c:pt>
                <c:pt idx="298">
                  <c:v>135.79</c:v>
                </c:pt>
                <c:pt idx="299">
                  <c:v>128.12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917952"/>
        <c:axId val="120046720"/>
      </c:lineChart>
      <c:catAx>
        <c:axId val="11991795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120046720"/>
        <c:crosses val="autoZero"/>
        <c:auto val="1"/>
        <c:lblAlgn val="ctr"/>
        <c:lblOffset val="100"/>
        <c:noMultiLvlLbl val="0"/>
      </c:catAx>
      <c:valAx>
        <c:axId val="120046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917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Coking </c:v>
                </c:pt>
              </c:strCache>
            </c:strRef>
          </c:tx>
          <c:marker>
            <c:symbol val="none"/>
          </c:marker>
          <c:cat>
            <c:numRef>
              <c:f>Sheet1!$A$2:$A$27</c:f>
              <c:numCache>
                <c:formatCode>General</c:formatCode>
                <c:ptCount val="26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</c:numCache>
            </c:numRef>
          </c:cat>
          <c:val>
            <c:numRef>
              <c:f>Sheet1!$B$2:$B$27</c:f>
              <c:numCache>
                <c:formatCode>0.00</c:formatCode>
                <c:ptCount val="26"/>
                <c:pt idx="0">
                  <c:v>53.439166666666658</c:v>
                </c:pt>
                <c:pt idx="1">
                  <c:v>55.064166666666665</c:v>
                </c:pt>
                <c:pt idx="2">
                  <c:v>58.684166666666663</c:v>
                </c:pt>
                <c:pt idx="3">
                  <c:v>60.536666666666662</c:v>
                </c:pt>
                <c:pt idx="4">
                  <c:v>60.45</c:v>
                </c:pt>
                <c:pt idx="5">
                  <c:v>57.815833333333337</c:v>
                </c:pt>
                <c:pt idx="6">
                  <c:v>55.258333333333326</c:v>
                </c:pt>
                <c:pt idx="7">
                  <c:v>51.765000000000001</c:v>
                </c:pt>
                <c:pt idx="8">
                  <c:v>54.468333333333334</c:v>
                </c:pt>
                <c:pt idx="9">
                  <c:v>56.679166666666667</c:v>
                </c:pt>
                <c:pt idx="10">
                  <c:v>55.51</c:v>
                </c:pt>
                <c:pt idx="11">
                  <c:v>50.756666666666653</c:v>
                </c:pt>
                <c:pt idx="12">
                  <c:v>42.830833333333324</c:v>
                </c:pt>
                <c:pt idx="13">
                  <c:v>39.694166666666661</c:v>
                </c:pt>
                <c:pt idx="14">
                  <c:v>41.329166666666673</c:v>
                </c:pt>
                <c:pt idx="15">
                  <c:v>42.013333333333343</c:v>
                </c:pt>
                <c:pt idx="16">
                  <c:v>41.57</c:v>
                </c:pt>
                <c:pt idx="17" formatCode="General">
                  <c:v>60.96</c:v>
                </c:pt>
                <c:pt idx="18" formatCode="General">
                  <c:v>89.33</c:v>
                </c:pt>
                <c:pt idx="19">
                  <c:v>93.462500000000006</c:v>
                </c:pt>
                <c:pt idx="20">
                  <c:v>88.242500000000007</c:v>
                </c:pt>
                <c:pt idx="21">
                  <c:v>179.02666666666664</c:v>
                </c:pt>
                <c:pt idx="22">
                  <c:v>167.82249999999999</c:v>
                </c:pt>
                <c:pt idx="23">
                  <c:v>158.94583333333333</c:v>
                </c:pt>
                <c:pt idx="24">
                  <c:v>229.12333333333331</c:v>
                </c:pt>
                <c:pt idx="25">
                  <c:v>191.46416666666667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Thermal</c:v>
                </c:pt>
              </c:strCache>
            </c:strRef>
          </c:tx>
          <c:marker>
            <c:symbol val="none"/>
          </c:marker>
          <c:cat>
            <c:numRef>
              <c:f>Sheet1!$A$2:$A$27</c:f>
              <c:numCache>
                <c:formatCode>General</c:formatCode>
                <c:ptCount val="26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</c:numCache>
            </c:numRef>
          </c:cat>
          <c:val>
            <c:numRef>
              <c:f>Sheet1!$C$2:$C$27</c:f>
              <c:numCache>
                <c:formatCode>0.00</c:formatCode>
                <c:ptCount val="26"/>
                <c:pt idx="0">
                  <c:v>41.281666666666659</c:v>
                </c:pt>
                <c:pt idx="1">
                  <c:v>42.465833333333336</c:v>
                </c:pt>
                <c:pt idx="2">
                  <c:v>48.862499999999997</c:v>
                </c:pt>
                <c:pt idx="3">
                  <c:v>50.814166666666665</c:v>
                </c:pt>
                <c:pt idx="4">
                  <c:v>50.295833333333341</c:v>
                </c:pt>
                <c:pt idx="5">
                  <c:v>48.454166666666673</c:v>
                </c:pt>
                <c:pt idx="6">
                  <c:v>45.711666666666666</c:v>
                </c:pt>
                <c:pt idx="7">
                  <c:v>43.661666666666662</c:v>
                </c:pt>
                <c:pt idx="8">
                  <c:v>47.575000000000003</c:v>
                </c:pt>
                <c:pt idx="9">
                  <c:v>49.535833333333329</c:v>
                </c:pt>
                <c:pt idx="10">
                  <c:v>45.528333333333329</c:v>
                </c:pt>
                <c:pt idx="11">
                  <c:v>40.506666666666668</c:v>
                </c:pt>
                <c:pt idx="12">
                  <c:v>35.740833333333335</c:v>
                </c:pt>
                <c:pt idx="13">
                  <c:v>34.58</c:v>
                </c:pt>
                <c:pt idx="14">
                  <c:v>37.961666666666666</c:v>
                </c:pt>
                <c:pt idx="15">
                  <c:v>36.899166666666666</c:v>
                </c:pt>
                <c:pt idx="16">
                  <c:v>34.74</c:v>
                </c:pt>
                <c:pt idx="17" formatCode="General">
                  <c:v>51.34</c:v>
                </c:pt>
                <c:pt idx="18" formatCode="General">
                  <c:v>62.91</c:v>
                </c:pt>
                <c:pt idx="19">
                  <c:v>63.035833333333329</c:v>
                </c:pt>
                <c:pt idx="20">
                  <c:v>69.860833333333332</c:v>
                </c:pt>
                <c:pt idx="21">
                  <c:v>122.81</c:v>
                </c:pt>
                <c:pt idx="22">
                  <c:v>110.10666666666668</c:v>
                </c:pt>
                <c:pt idx="23">
                  <c:v>105.185</c:v>
                </c:pt>
                <c:pt idx="24">
                  <c:v>136.20833333333334</c:v>
                </c:pt>
                <c:pt idx="25">
                  <c:v>133.61333333333332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321856"/>
        <c:axId val="133323392"/>
      </c:lineChart>
      <c:catAx>
        <c:axId val="13332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3323392"/>
        <c:crosses val="autoZero"/>
        <c:auto val="1"/>
        <c:lblAlgn val="ctr"/>
        <c:lblOffset val="100"/>
        <c:noMultiLvlLbl val="0"/>
      </c:catAx>
      <c:valAx>
        <c:axId val="13332339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3332185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24551971326164876"/>
          <c:y val="0.11141393452176521"/>
          <c:w val="0.49567225467784271"/>
          <c:h val="0.12093674871519128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073712190606851E-2"/>
          <c:y val="3.0727660908058129E-2"/>
          <c:w val="0.77602387583888199"/>
          <c:h val="0.900922552591373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Algeria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1.7</c:v>
                </c:pt>
                <c:pt idx="1">
                  <c:v>1.4</c:v>
                </c:pt>
                <c:pt idx="2">
                  <c:v>1.6</c:v>
                </c:pt>
                <c:pt idx="3">
                  <c:v>2.2999999999999998</c:v>
                </c:pt>
                <c:pt idx="4">
                  <c:v>2</c:v>
                </c:pt>
                <c:pt idx="5">
                  <c:v>2.1</c:v>
                </c:pt>
                <c:pt idx="6">
                  <c:v>1.3</c:v>
                </c:pt>
                <c:pt idx="7">
                  <c:v>1.4</c:v>
                </c:pt>
                <c:pt idx="8">
                  <c:v>1.6</c:v>
                </c:pt>
                <c:pt idx="9">
                  <c:v>1.7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Egypt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8"/>
              <c:layout>
                <c:manualLayout>
                  <c:x val="-3.589901420741648E-2"/>
                  <c:y val="9.95024875621890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2.9</c:v>
                </c:pt>
                <c:pt idx="1">
                  <c:v>2.4</c:v>
                </c:pt>
                <c:pt idx="2">
                  <c:v>1.6</c:v>
                </c:pt>
                <c:pt idx="3">
                  <c:v>1.6</c:v>
                </c:pt>
                <c:pt idx="4">
                  <c:v>0.7</c:v>
                </c:pt>
                <c:pt idx="5">
                  <c:v>0.8</c:v>
                </c:pt>
                <c:pt idx="6">
                  <c:v>1.8</c:v>
                </c:pt>
                <c:pt idx="7">
                  <c:v>1</c:v>
                </c:pt>
                <c:pt idx="8">
                  <c:v>1.5</c:v>
                </c:pt>
                <c:pt idx="9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Liberia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3.446305363911982E-2"/>
                  <c:y val="-4.9751243781094526E-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1.3</c:v>
                </c:pt>
                <c:pt idx="9">
                  <c:v>3.3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Mauritania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10.1</c:v>
                </c:pt>
                <c:pt idx="1">
                  <c:v>10.7</c:v>
                </c:pt>
                <c:pt idx="2">
                  <c:v>10.7</c:v>
                </c:pt>
                <c:pt idx="3">
                  <c:v>11.1</c:v>
                </c:pt>
                <c:pt idx="4">
                  <c:v>11.9</c:v>
                </c:pt>
                <c:pt idx="5">
                  <c:v>11.1</c:v>
                </c:pt>
                <c:pt idx="6">
                  <c:v>11.4</c:v>
                </c:pt>
                <c:pt idx="7">
                  <c:v>11.3</c:v>
                </c:pt>
                <c:pt idx="8">
                  <c:v>11.5</c:v>
                </c:pt>
                <c:pt idx="9">
                  <c:v>11.5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South Africa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38</c:v>
                </c:pt>
                <c:pt idx="1">
                  <c:v>39.299999999999997</c:v>
                </c:pt>
                <c:pt idx="2">
                  <c:v>39.5</c:v>
                </c:pt>
                <c:pt idx="3">
                  <c:v>41.3</c:v>
                </c:pt>
                <c:pt idx="4">
                  <c:v>41.5</c:v>
                </c:pt>
                <c:pt idx="5">
                  <c:v>49</c:v>
                </c:pt>
                <c:pt idx="6">
                  <c:v>55.4</c:v>
                </c:pt>
                <c:pt idx="7">
                  <c:v>56.9</c:v>
                </c:pt>
                <c:pt idx="8">
                  <c:v>52.9</c:v>
                </c:pt>
                <c:pt idx="9">
                  <c:v>56.8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Others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Sheet1!$G$2:$G$11</c:f>
              <c:numCache>
                <c:formatCode>General</c:formatCode>
                <c:ptCount val="10"/>
                <c:pt idx="0">
                  <c:v>0.5</c:v>
                </c:pt>
                <c:pt idx="1">
                  <c:v>0.55000000000000004</c:v>
                </c:pt>
                <c:pt idx="2">
                  <c:v>0.55000000000000004</c:v>
                </c:pt>
                <c:pt idx="3">
                  <c:v>0.3</c:v>
                </c:pt>
                <c:pt idx="4">
                  <c:v>0.3</c:v>
                </c:pt>
                <c:pt idx="5">
                  <c:v>0.2</c:v>
                </c:pt>
                <c:pt idx="6">
                  <c:v>0.2</c:v>
                </c:pt>
                <c:pt idx="7">
                  <c:v>0.2</c:v>
                </c:pt>
                <c:pt idx="8">
                  <c:v>0.2</c:v>
                </c:pt>
                <c:pt idx="9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7679104"/>
        <c:axId val="147693568"/>
      </c:barChart>
      <c:catAx>
        <c:axId val="147679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7693568"/>
        <c:crosses val="autoZero"/>
        <c:auto val="1"/>
        <c:lblAlgn val="ctr"/>
        <c:lblOffset val="100"/>
        <c:noMultiLvlLbl val="0"/>
      </c:catAx>
      <c:valAx>
        <c:axId val="147693568"/>
        <c:scaling>
          <c:orientation val="minMax"/>
          <c:max val="8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7679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331583647416731"/>
          <c:y val="0.16351843146472361"/>
          <c:w val="0.14668416352583272"/>
          <c:h val="0.76251537587652285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73492492973357E-2"/>
          <c:y val="4.7042135000300536E-2"/>
          <c:w val="0.92109855187902623"/>
          <c:h val="0.78724469555809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Zimbabwe</c:v>
                </c:pt>
                <c:pt idx="1">
                  <c:v>Guinea</c:v>
                </c:pt>
                <c:pt idx="2">
                  <c:v>Tanzania</c:v>
                </c:pt>
                <c:pt idx="3">
                  <c:v>Mauritania</c:v>
                </c:pt>
                <c:pt idx="4">
                  <c:v>DR Congo</c:v>
                </c:pt>
                <c:pt idx="5">
                  <c:v>Papua New Guinea</c:v>
                </c:pt>
                <c:pt idx="6">
                  <c:v>Zambia</c:v>
                </c:pt>
                <c:pt idx="7">
                  <c:v>Ghana</c:v>
                </c:pt>
                <c:pt idx="8">
                  <c:v>South Africa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1098</c:v>
                </c:pt>
                <c:pt idx="1">
                  <c:v>1174</c:v>
                </c:pt>
                <c:pt idx="2">
                  <c:v>1340</c:v>
                </c:pt>
                <c:pt idx="3">
                  <c:v>1778</c:v>
                </c:pt>
                <c:pt idx="4">
                  <c:v>2191</c:v>
                </c:pt>
                <c:pt idx="5">
                  <c:v>3166</c:v>
                </c:pt>
                <c:pt idx="6">
                  <c:v>3850</c:v>
                </c:pt>
                <c:pt idx="7">
                  <c:v>3964</c:v>
                </c:pt>
                <c:pt idx="8">
                  <c:v>27116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Zimbabwe</c:v>
                </c:pt>
                <c:pt idx="1">
                  <c:v>Guinea</c:v>
                </c:pt>
                <c:pt idx="2">
                  <c:v>Tanzania</c:v>
                </c:pt>
                <c:pt idx="3">
                  <c:v>Mauritania</c:v>
                </c:pt>
                <c:pt idx="4">
                  <c:v>DR Congo</c:v>
                </c:pt>
                <c:pt idx="5">
                  <c:v>Papua New Guinea</c:v>
                </c:pt>
                <c:pt idx="6">
                  <c:v>Zambia</c:v>
                </c:pt>
                <c:pt idx="7">
                  <c:v>Ghana</c:v>
                </c:pt>
                <c:pt idx="8">
                  <c:v>South Africa</c:v>
                </c:pt>
              </c:strCache>
            </c:strRef>
          </c:cat>
          <c:val>
            <c:numRef>
              <c:f>Sheet1!$C$2:$C$10</c:f>
              <c:numCache>
                <c:formatCode>0</c:formatCode>
                <c:ptCount val="9"/>
                <c:pt idx="0">
                  <c:v>431.60377358490564</c:v>
                </c:pt>
                <c:pt idx="1">
                  <c:v>776.45502645502643</c:v>
                </c:pt>
                <c:pt idx="2">
                  <c:v>223.44505586126397</c:v>
                </c:pt>
                <c:pt idx="3">
                  <c:v>316.59544159544163</c:v>
                </c:pt>
                <c:pt idx="4">
                  <c:v>233.8313767342583</c:v>
                </c:pt>
                <c:pt idx="5">
                  <c:v>1338.689217758985</c:v>
                </c:pt>
                <c:pt idx="6">
                  <c:v>616.2958219945574</c:v>
                </c:pt>
                <c:pt idx="7">
                  <c:v>1015.3688524590165</c:v>
                </c:pt>
                <c:pt idx="8">
                  <c:v>12694.756554307116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563520"/>
        <c:axId val="133565056"/>
      </c:lineChart>
      <c:catAx>
        <c:axId val="133563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33565056"/>
        <c:crosses val="autoZero"/>
        <c:auto val="1"/>
        <c:lblAlgn val="ctr"/>
        <c:lblOffset val="100"/>
        <c:noMultiLvlLbl val="0"/>
      </c:catAx>
      <c:valAx>
        <c:axId val="13356505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33563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427851933359888"/>
          <c:y val="6.9636653242772129E-2"/>
          <c:w val="0.46857066997321639"/>
          <c:h val="8.9734327102241995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73492492973357E-2"/>
          <c:y val="4.7042135000300536E-2"/>
          <c:w val="0.92109855187902623"/>
          <c:h val="0.78724469555809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2002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Zimbabwe</c:v>
                </c:pt>
                <c:pt idx="1">
                  <c:v>Guinea</c:v>
                </c:pt>
                <c:pt idx="2">
                  <c:v>Tanzania</c:v>
                </c:pt>
                <c:pt idx="3">
                  <c:v>Mauritania</c:v>
                </c:pt>
                <c:pt idx="4">
                  <c:v>DR Congo</c:v>
                </c:pt>
                <c:pt idx="5">
                  <c:v>Papua New Guinea</c:v>
                </c:pt>
                <c:pt idx="6">
                  <c:v>Zambia</c:v>
                </c:pt>
                <c:pt idx="7">
                  <c:v>Ghana</c:v>
                </c:pt>
                <c:pt idx="8">
                  <c:v>South Africa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>
                  <c:v>6.3421163539912593</c:v>
                </c:pt>
                <c:pt idx="1">
                  <c:v>2.9496370390635551</c:v>
                </c:pt>
                <c:pt idx="2">
                  <c:v>10.805600068704049</c:v>
                </c:pt>
                <c:pt idx="3">
                  <c:v>1.3244244634100699</c:v>
                </c:pt>
                <c:pt idx="4">
                  <c:v>5.5444675517229749</c:v>
                </c:pt>
                <c:pt idx="5">
                  <c:v>2.9995423694211683</c:v>
                </c:pt>
                <c:pt idx="6">
                  <c:v>3.7112840867465628</c:v>
                </c:pt>
                <c:pt idx="7">
                  <c:v>6.166197191766944</c:v>
                </c:pt>
                <c:pt idx="8">
                  <c:v>111.100858130227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Zimbabwe</c:v>
                </c:pt>
                <c:pt idx="1">
                  <c:v>Guinea</c:v>
                </c:pt>
                <c:pt idx="2">
                  <c:v>Tanzania</c:v>
                </c:pt>
                <c:pt idx="3">
                  <c:v>Mauritania</c:v>
                </c:pt>
                <c:pt idx="4">
                  <c:v>DR Congo</c:v>
                </c:pt>
                <c:pt idx="5">
                  <c:v>Papua New Guinea</c:v>
                </c:pt>
                <c:pt idx="6">
                  <c:v>Zambia</c:v>
                </c:pt>
                <c:pt idx="7">
                  <c:v>Ghana</c:v>
                </c:pt>
                <c:pt idx="8">
                  <c:v>South Africa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9"/>
                <c:pt idx="0">
                  <c:v>9.802360203021971</c:v>
                </c:pt>
                <c:pt idx="1">
                  <c:v>5.6316212978897999</c:v>
                </c:pt>
                <c:pt idx="2">
                  <c:v>28.24242516810579</c:v>
                </c:pt>
                <c:pt idx="3">
                  <c:v>4.1990518170587618</c:v>
                </c:pt>
                <c:pt idx="4">
                  <c:v>17.203980742570685</c:v>
                </c:pt>
                <c:pt idx="5">
                  <c:v>15.653921367275949</c:v>
                </c:pt>
                <c:pt idx="6">
                  <c:v>20.678025801910323</c:v>
                </c:pt>
                <c:pt idx="7">
                  <c:v>40.710781538575688</c:v>
                </c:pt>
                <c:pt idx="8">
                  <c:v>384.31267444553362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946368"/>
        <c:axId val="141771520"/>
      </c:lineChart>
      <c:catAx>
        <c:axId val="13394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41771520"/>
        <c:crosses val="autoZero"/>
        <c:auto val="1"/>
        <c:lblAlgn val="ctr"/>
        <c:lblOffset val="100"/>
        <c:noMultiLvlLbl val="0"/>
      </c:catAx>
      <c:valAx>
        <c:axId val="14177152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33946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427851933359888"/>
          <c:y val="1.9211140274132276E-4"/>
          <c:w val="0.46857066997321639"/>
          <c:h val="0.15917869641294835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3129603759207517"/>
          <c:y val="4.7619666709136248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2555774278215225"/>
          <c:y val="0.25393857479891602"/>
          <c:w val="0.48868192257217846"/>
          <c:h val="0.658872345964242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Supply Scenario 2035, % of Total Supply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Sheet1!$A$2:$A$10</c:f>
              <c:strCache>
                <c:ptCount val="9"/>
                <c:pt idx="0">
                  <c:v>North America</c:v>
                </c:pt>
                <c:pt idx="1">
                  <c:v>Brazil</c:v>
                </c:pt>
                <c:pt idx="2">
                  <c:v>Other Latin America</c:v>
                </c:pt>
                <c:pt idx="3">
                  <c:v>Africa</c:v>
                </c:pt>
                <c:pt idx="4">
                  <c:v>Europe</c:v>
                </c:pt>
                <c:pt idx="5">
                  <c:v>Russia &amp; CIS</c:v>
                </c:pt>
                <c:pt idx="6">
                  <c:v>India</c:v>
                </c:pt>
                <c:pt idx="7">
                  <c:v>Australia</c:v>
                </c:pt>
                <c:pt idx="8">
                  <c:v>Rest of World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0.05</c:v>
                </c:pt>
                <c:pt idx="1">
                  <c:v>0.22</c:v>
                </c:pt>
                <c:pt idx="2">
                  <c:v>0.03</c:v>
                </c:pt>
                <c:pt idx="3">
                  <c:v>0.25</c:v>
                </c:pt>
                <c:pt idx="4">
                  <c:v>0.02</c:v>
                </c:pt>
                <c:pt idx="5">
                  <c:v>0.04</c:v>
                </c:pt>
                <c:pt idx="6">
                  <c:v>0.11</c:v>
                </c:pt>
                <c:pt idx="7">
                  <c:v>0.26</c:v>
                </c:pt>
                <c:pt idx="8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l"/>
      <c:layout>
        <c:manualLayout>
          <c:xMode val="edge"/>
          <c:yMode val="edge"/>
          <c:x val="4.687499999999999E-3"/>
          <c:y val="0.23587106299212598"/>
          <c:w val="0.35438057742782153"/>
          <c:h val="0.70618677661566664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C1F9C-C41C-41AF-8A37-E433660F2388}" type="datetimeFigureOut">
              <a:rPr lang="en-IN" smtClean="0"/>
              <a:t>11-03-2014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6FBEE-AA9D-4C0A-93AB-79E1A1A82C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895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FBEE-AA9D-4C0A-93AB-79E1A1A82C23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167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1A56-74D6-4DC1-B4DC-CAE6C591EF5E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2794-77DB-414B-B4CB-B40BDE9A686E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57F6-17A3-4ED0-851D-07B366C03EB9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4753-7C52-4C52-8047-6DD77E45AA97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42C0-0CBC-4DB5-B267-8EE63933D1D8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88FA-0026-4327-9480-7E4C81283A38}" type="datetime1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645E-C358-46BF-B323-236D2EB56FB1}" type="datetime1">
              <a:rPr lang="en-US" smtClean="0"/>
              <a:t>3/11/2014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603-9569-496C-887C-889C79E0C5BA}" type="datetime1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B975-4D98-430C-AC38-67DE7A8ADBF0}" type="datetime1">
              <a:rPr lang="en-US" smtClean="0"/>
              <a:t>3/11/2014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D97C-92DB-4769-B384-01D230468C26}" type="datetime1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8629-A848-4C65-936C-8315D136DDE2}" type="datetime1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51EC9-692A-42BF-86EC-878381DA58FB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739671"/>
            <a:ext cx="8920453" cy="250929"/>
          </a:xfrm>
          <a:custGeom>
            <a:avLst/>
            <a:gdLst>
              <a:gd name="connsiteX0" fmla="*/ 0 w 9099755"/>
              <a:gd name="connsiteY0" fmla="*/ 442452 h 442452"/>
              <a:gd name="connsiteX1" fmla="*/ 221225 w 9099755"/>
              <a:gd name="connsiteY1" fmla="*/ 14749 h 442452"/>
              <a:gd name="connsiteX2" fmla="*/ 221225 w 9099755"/>
              <a:gd name="connsiteY2" fmla="*/ 14749 h 442452"/>
              <a:gd name="connsiteX3" fmla="*/ 9099755 w 9099755"/>
              <a:gd name="connsiteY3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9755" h="442452">
                <a:moveTo>
                  <a:pt x="0" y="442452"/>
                </a:moveTo>
                <a:lnTo>
                  <a:pt x="221225" y="14749"/>
                </a:lnTo>
                <a:lnTo>
                  <a:pt x="221225" y="14749"/>
                </a:lnTo>
                <a:lnTo>
                  <a:pt x="9099755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132056" y="1828800"/>
            <a:ext cx="8935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algn="ctr"/>
            <a:r>
              <a:rPr lang="en-IN" sz="2400" b="1" dirty="0" smtClean="0">
                <a:solidFill>
                  <a:schemeClr val="accent6">
                    <a:lumMod val="75000"/>
                  </a:schemeClr>
                </a:solidFill>
              </a:rPr>
              <a:t>ECONOMIC INTEGRATION </a:t>
            </a:r>
          </a:p>
          <a:p>
            <a:pPr marL="365125" algn="ctr"/>
            <a:r>
              <a:rPr lang="en-IN" sz="2400" b="1" dirty="0" smtClean="0">
                <a:solidFill>
                  <a:schemeClr val="accent6">
                    <a:lumMod val="75000"/>
                  </a:schemeClr>
                </a:solidFill>
              </a:rPr>
              <a:t>THROUGH </a:t>
            </a:r>
          </a:p>
          <a:p>
            <a:pPr algn="ctr"/>
            <a:endParaRPr lang="en-IN" sz="1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IN" sz="3000" b="1" dirty="0" smtClean="0">
                <a:solidFill>
                  <a:schemeClr val="accent6">
                    <a:lumMod val="50000"/>
                  </a:schemeClr>
                </a:solidFill>
              </a:rPr>
              <a:t>MINING &amp; RESOURCE MOBILIZATION</a:t>
            </a:r>
            <a:endParaRPr lang="en-IN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772346" y="6553200"/>
            <a:ext cx="514305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52800" y="6508956"/>
            <a:ext cx="467550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19" y="5334000"/>
            <a:ext cx="1986381" cy="71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86200" y="5223804"/>
            <a:ext cx="2621634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IN" i="1" dirty="0" smtClean="0"/>
          </a:p>
          <a:p>
            <a:r>
              <a:rPr lang="en-IN" i="1" dirty="0" err="1" smtClean="0"/>
              <a:t>Hervinder</a:t>
            </a:r>
            <a:r>
              <a:rPr lang="en-IN" i="1" dirty="0" smtClean="0"/>
              <a:t> Singh</a:t>
            </a:r>
          </a:p>
          <a:p>
            <a:r>
              <a:rPr lang="en-IN" i="1" dirty="0" smtClean="0"/>
              <a:t>Sr. Vice President - Mining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36434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739671"/>
            <a:ext cx="8920453" cy="250929"/>
          </a:xfrm>
          <a:custGeom>
            <a:avLst/>
            <a:gdLst>
              <a:gd name="connsiteX0" fmla="*/ 0 w 9099755"/>
              <a:gd name="connsiteY0" fmla="*/ 442452 h 442452"/>
              <a:gd name="connsiteX1" fmla="*/ 221225 w 9099755"/>
              <a:gd name="connsiteY1" fmla="*/ 14749 h 442452"/>
              <a:gd name="connsiteX2" fmla="*/ 221225 w 9099755"/>
              <a:gd name="connsiteY2" fmla="*/ 14749 h 442452"/>
              <a:gd name="connsiteX3" fmla="*/ 9099755 w 9099755"/>
              <a:gd name="connsiteY3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9755" h="442452">
                <a:moveTo>
                  <a:pt x="0" y="442452"/>
                </a:moveTo>
                <a:lnTo>
                  <a:pt x="221225" y="14749"/>
                </a:lnTo>
                <a:lnTo>
                  <a:pt x="221225" y="14749"/>
                </a:lnTo>
                <a:lnTo>
                  <a:pt x="9099755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310923" y="224135"/>
            <a:ext cx="9061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Iron Ore : Current Market Dynamics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772346" y="6553200"/>
            <a:ext cx="514305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0" y="6508956"/>
            <a:ext cx="467550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74" y="6581767"/>
            <a:ext cx="1488566" cy="26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27266" y="6631286"/>
            <a:ext cx="464334" cy="22671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10</a:t>
            </a:fld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5887" y="1006763"/>
            <a:ext cx="8669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Brazil &amp; Australia account for Approx. 50% of Supply</a:t>
            </a:r>
            <a:endParaRPr lang="en-IN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965478482"/>
              </p:ext>
            </p:extLst>
          </p:nvPr>
        </p:nvGraphicFramePr>
        <p:xfrm>
          <a:off x="-228600" y="1752600"/>
          <a:ext cx="5867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469927378"/>
              </p:ext>
            </p:extLst>
          </p:nvPr>
        </p:nvGraphicFramePr>
        <p:xfrm>
          <a:off x="5638800" y="1828800"/>
          <a:ext cx="3124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036968" y="6322368"/>
            <a:ext cx="118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b="1" i="1" dirty="0" smtClean="0"/>
              <a:t>Source: World Steel</a:t>
            </a:r>
            <a:endParaRPr lang="en-IN" sz="900" b="1" i="1" dirty="0"/>
          </a:p>
        </p:txBody>
      </p:sp>
    </p:spTree>
    <p:extLst>
      <p:ext uri="{BB962C8B-B14F-4D97-AF65-F5344CB8AC3E}">
        <p14:creationId xmlns:p14="http://schemas.microsoft.com/office/powerpoint/2010/main" val="256322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739671"/>
            <a:ext cx="8920453" cy="250929"/>
          </a:xfrm>
          <a:custGeom>
            <a:avLst/>
            <a:gdLst>
              <a:gd name="connsiteX0" fmla="*/ 0 w 9099755"/>
              <a:gd name="connsiteY0" fmla="*/ 442452 h 442452"/>
              <a:gd name="connsiteX1" fmla="*/ 221225 w 9099755"/>
              <a:gd name="connsiteY1" fmla="*/ 14749 h 442452"/>
              <a:gd name="connsiteX2" fmla="*/ 221225 w 9099755"/>
              <a:gd name="connsiteY2" fmla="*/ 14749 h 442452"/>
              <a:gd name="connsiteX3" fmla="*/ 9099755 w 9099755"/>
              <a:gd name="connsiteY3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9755" h="442452">
                <a:moveTo>
                  <a:pt x="0" y="442452"/>
                </a:moveTo>
                <a:lnTo>
                  <a:pt x="221225" y="14749"/>
                </a:lnTo>
                <a:lnTo>
                  <a:pt x="221225" y="14749"/>
                </a:lnTo>
                <a:lnTo>
                  <a:pt x="9099755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" name="Straight Connector 4"/>
          <p:cNvCxnSpPr/>
          <p:nvPr/>
        </p:nvCxnSpPr>
        <p:spPr>
          <a:xfrm>
            <a:off x="3772346" y="6553200"/>
            <a:ext cx="514305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0" y="6508956"/>
            <a:ext cx="467550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74" y="6581767"/>
            <a:ext cx="1488566" cy="26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27266" y="6631286"/>
            <a:ext cx="464334" cy="22671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11</a:t>
            </a:fld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531" y="838200"/>
            <a:ext cx="3686869" cy="3300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1600" dirty="0" smtClean="0"/>
              <a:t>Iron Ore Price Movement  (USD / Ton)</a:t>
            </a:r>
            <a:endParaRPr lang="en-IN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8403" y="3581400"/>
            <a:ext cx="2081143" cy="3300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1600" dirty="0" smtClean="0"/>
              <a:t>Coal Price Movement</a:t>
            </a:r>
            <a:endParaRPr lang="en-IN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10923" y="224135"/>
            <a:ext cx="9061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Increasing trend in prices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79044840"/>
              </p:ext>
            </p:extLst>
          </p:nvPr>
        </p:nvGraphicFramePr>
        <p:xfrm>
          <a:off x="0" y="1007477"/>
          <a:ext cx="7086600" cy="2573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081676768"/>
              </p:ext>
            </p:extLst>
          </p:nvPr>
        </p:nvGraphicFramePr>
        <p:xfrm>
          <a:off x="152400" y="3903076"/>
          <a:ext cx="7086600" cy="2573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15200" y="4114800"/>
            <a:ext cx="1600200" cy="1877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 smtClean="0"/>
              <a:t>Price has increased by</a:t>
            </a:r>
          </a:p>
          <a:p>
            <a:r>
              <a:rPr lang="en-IN" sz="4400" b="1" dirty="0" smtClean="0">
                <a:solidFill>
                  <a:srgbClr val="FF0000"/>
                </a:solidFill>
              </a:rPr>
              <a:t>355%</a:t>
            </a:r>
          </a:p>
          <a:p>
            <a:r>
              <a:rPr lang="en-IN" dirty="0" smtClean="0"/>
              <a:t> in the last decade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7315200" y="1094363"/>
            <a:ext cx="1600200" cy="1877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 smtClean="0"/>
              <a:t>Price has increased by</a:t>
            </a:r>
          </a:p>
          <a:p>
            <a:r>
              <a:rPr lang="en-IN" sz="4400" b="1" dirty="0" smtClean="0">
                <a:solidFill>
                  <a:srgbClr val="FF0000"/>
                </a:solidFill>
              </a:rPr>
              <a:t>681%</a:t>
            </a:r>
          </a:p>
          <a:p>
            <a:r>
              <a:rPr lang="en-IN" dirty="0" smtClean="0"/>
              <a:t> in the last decade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287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739671"/>
            <a:ext cx="8920453" cy="250929"/>
          </a:xfrm>
          <a:custGeom>
            <a:avLst/>
            <a:gdLst>
              <a:gd name="connsiteX0" fmla="*/ 0 w 9099755"/>
              <a:gd name="connsiteY0" fmla="*/ 442452 h 442452"/>
              <a:gd name="connsiteX1" fmla="*/ 221225 w 9099755"/>
              <a:gd name="connsiteY1" fmla="*/ 14749 h 442452"/>
              <a:gd name="connsiteX2" fmla="*/ 221225 w 9099755"/>
              <a:gd name="connsiteY2" fmla="*/ 14749 h 442452"/>
              <a:gd name="connsiteX3" fmla="*/ 9099755 w 9099755"/>
              <a:gd name="connsiteY3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9755" h="442452">
                <a:moveTo>
                  <a:pt x="0" y="442452"/>
                </a:moveTo>
                <a:lnTo>
                  <a:pt x="221225" y="14749"/>
                </a:lnTo>
                <a:lnTo>
                  <a:pt x="221225" y="14749"/>
                </a:lnTo>
                <a:lnTo>
                  <a:pt x="9099755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333496" y="224135"/>
            <a:ext cx="865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Alarming Situation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772346" y="6553200"/>
            <a:ext cx="514305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0" y="6508956"/>
            <a:ext cx="467550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74" y="6581767"/>
            <a:ext cx="1488566" cy="26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27266" y="6631286"/>
            <a:ext cx="464334" cy="22671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12</a:t>
            </a:fld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1020" y="1295400"/>
            <a:ext cx="829818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rgbClr val="C00000"/>
                </a:solidFill>
              </a:rPr>
              <a:t>Imperative to develop new sources of minerals </a:t>
            </a:r>
          </a:p>
          <a:p>
            <a:pPr marL="1163638" indent="-263525" defTabSz="1163638">
              <a:buFont typeface="Wingdings" pitchFamily="2" charset="2"/>
              <a:buChar char="§"/>
            </a:pPr>
            <a:endParaRPr lang="en-IN" sz="9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163638" indent="-263525" defTabSz="1163638">
              <a:buFont typeface="Wingdings" pitchFamily="2" charset="2"/>
              <a:buChar char="§"/>
            </a:pPr>
            <a:r>
              <a:rPr lang="en-IN" sz="2400" b="1" dirty="0" smtClean="0">
                <a:solidFill>
                  <a:schemeClr val="accent1">
                    <a:lumMod val="75000"/>
                  </a:schemeClr>
                </a:solidFill>
              </a:rPr>
              <a:t>To reduce additional pressure on environment of major producing countries </a:t>
            </a:r>
          </a:p>
          <a:p>
            <a:pPr marL="1163638" indent="-263525" defTabSz="1163638">
              <a:buFont typeface="Wingdings" pitchFamily="2" charset="2"/>
              <a:buChar char="§"/>
            </a:pPr>
            <a:endParaRPr lang="en-IN" sz="9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163638" indent="-263525" defTabSz="1163638">
              <a:buFont typeface="Wingdings" pitchFamily="2" charset="2"/>
              <a:buChar char="§"/>
            </a:pPr>
            <a:r>
              <a:rPr lang="en-IN" sz="2400" b="1" dirty="0" smtClean="0">
                <a:solidFill>
                  <a:schemeClr val="accent1">
                    <a:lumMod val="75000"/>
                  </a:schemeClr>
                </a:solidFill>
              </a:rPr>
              <a:t>To check price rise</a:t>
            </a:r>
          </a:p>
          <a:p>
            <a:pPr marL="1163638" indent="-263525" defTabSz="1163638">
              <a:buFont typeface="Wingdings" pitchFamily="2" charset="2"/>
              <a:buChar char="§"/>
            </a:pPr>
            <a:endParaRPr lang="en-IN" sz="9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163638" indent="-263525" defTabSz="1163638">
              <a:buFont typeface="Wingdings" pitchFamily="2" charset="2"/>
              <a:buChar char="§"/>
            </a:pPr>
            <a:r>
              <a:rPr lang="en-IN" sz="2400" b="1" dirty="0" smtClean="0">
                <a:solidFill>
                  <a:schemeClr val="accent1">
                    <a:lumMod val="75000"/>
                  </a:schemeClr>
                </a:solidFill>
              </a:rPr>
              <a:t>To increase life of existing mines</a:t>
            </a:r>
          </a:p>
          <a:p>
            <a:pPr marL="1163638" indent="-263525" defTabSz="1163638">
              <a:buFont typeface="Wingdings" pitchFamily="2" charset="2"/>
              <a:buChar char="§"/>
            </a:pPr>
            <a:endParaRPr lang="en-IN" sz="9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163638" indent="-263525" defTabSz="1163638">
              <a:buFont typeface="Wingdings" pitchFamily="2" charset="2"/>
              <a:buChar char="§"/>
            </a:pPr>
            <a:r>
              <a:rPr lang="en-IN" sz="2400" b="1" dirty="0" smtClean="0">
                <a:solidFill>
                  <a:schemeClr val="accent1">
                    <a:lumMod val="75000"/>
                  </a:schemeClr>
                </a:solidFill>
              </a:rPr>
              <a:t>Long term sustainability of mining sector in respective countries</a:t>
            </a:r>
          </a:p>
        </p:txBody>
      </p:sp>
    </p:spTree>
    <p:extLst>
      <p:ext uri="{BB962C8B-B14F-4D97-AF65-F5344CB8AC3E}">
        <p14:creationId xmlns:p14="http://schemas.microsoft.com/office/powerpoint/2010/main" val="335469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739671"/>
            <a:ext cx="8920453" cy="250929"/>
          </a:xfrm>
          <a:custGeom>
            <a:avLst/>
            <a:gdLst>
              <a:gd name="connsiteX0" fmla="*/ 0 w 9099755"/>
              <a:gd name="connsiteY0" fmla="*/ 442452 h 442452"/>
              <a:gd name="connsiteX1" fmla="*/ 221225 w 9099755"/>
              <a:gd name="connsiteY1" fmla="*/ 14749 h 442452"/>
              <a:gd name="connsiteX2" fmla="*/ 221225 w 9099755"/>
              <a:gd name="connsiteY2" fmla="*/ 14749 h 442452"/>
              <a:gd name="connsiteX3" fmla="*/ 9099755 w 9099755"/>
              <a:gd name="connsiteY3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9755" h="442452">
                <a:moveTo>
                  <a:pt x="0" y="442452"/>
                </a:moveTo>
                <a:lnTo>
                  <a:pt x="221225" y="14749"/>
                </a:lnTo>
                <a:lnTo>
                  <a:pt x="221225" y="14749"/>
                </a:lnTo>
                <a:lnTo>
                  <a:pt x="9099755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" name="Straight Connector 4"/>
          <p:cNvCxnSpPr/>
          <p:nvPr/>
        </p:nvCxnSpPr>
        <p:spPr>
          <a:xfrm>
            <a:off x="3772346" y="6553200"/>
            <a:ext cx="514305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0" y="6508956"/>
            <a:ext cx="467550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74" y="6581767"/>
            <a:ext cx="1488566" cy="26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27266" y="6631286"/>
            <a:ext cx="464334" cy="22671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13</a:t>
            </a:fld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643" name="Rectangle 438"/>
          <p:cNvSpPr>
            <a:spLocks noChangeArrowheads="1"/>
          </p:cNvSpPr>
          <p:nvPr/>
        </p:nvSpPr>
        <p:spPr bwMode="auto">
          <a:xfrm>
            <a:off x="0" y="441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2" y="892995"/>
            <a:ext cx="8925545" cy="560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3496" y="224135"/>
            <a:ext cx="865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Key Iron Ore Regions &amp; Project Statistics in North West Africa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02430" y="3657600"/>
            <a:ext cx="1424940" cy="3630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1600" b="1" dirty="0" smtClean="0"/>
              <a:t>MAURITANIA</a:t>
            </a:r>
            <a:endParaRPr lang="en-IN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10313" y="4599801"/>
            <a:ext cx="780687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SENEGAL</a:t>
            </a:r>
            <a:endParaRPr lang="en-IN" sz="1200" b="1" dirty="0"/>
          </a:p>
        </p:txBody>
      </p:sp>
    </p:spTree>
    <p:extLst>
      <p:ext uri="{BB962C8B-B14F-4D97-AF65-F5344CB8AC3E}">
        <p14:creationId xmlns:p14="http://schemas.microsoft.com/office/powerpoint/2010/main" val="251966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" y="933354"/>
            <a:ext cx="9012746" cy="554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/>
          <p:nvPr/>
        </p:nvSpPr>
        <p:spPr>
          <a:xfrm>
            <a:off x="76200" y="739671"/>
            <a:ext cx="8920453" cy="250929"/>
          </a:xfrm>
          <a:custGeom>
            <a:avLst/>
            <a:gdLst>
              <a:gd name="connsiteX0" fmla="*/ 0 w 9099755"/>
              <a:gd name="connsiteY0" fmla="*/ 442452 h 442452"/>
              <a:gd name="connsiteX1" fmla="*/ 221225 w 9099755"/>
              <a:gd name="connsiteY1" fmla="*/ 14749 h 442452"/>
              <a:gd name="connsiteX2" fmla="*/ 221225 w 9099755"/>
              <a:gd name="connsiteY2" fmla="*/ 14749 h 442452"/>
              <a:gd name="connsiteX3" fmla="*/ 9099755 w 9099755"/>
              <a:gd name="connsiteY3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9755" h="442452">
                <a:moveTo>
                  <a:pt x="0" y="442452"/>
                </a:moveTo>
                <a:lnTo>
                  <a:pt x="221225" y="14749"/>
                </a:lnTo>
                <a:lnTo>
                  <a:pt x="221225" y="14749"/>
                </a:lnTo>
                <a:lnTo>
                  <a:pt x="9099755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" name="Straight Connector 4"/>
          <p:cNvCxnSpPr/>
          <p:nvPr/>
        </p:nvCxnSpPr>
        <p:spPr>
          <a:xfrm>
            <a:off x="3772346" y="6553200"/>
            <a:ext cx="514305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0" y="6508956"/>
            <a:ext cx="467550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74" y="6581767"/>
            <a:ext cx="1488566" cy="26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27266" y="6631286"/>
            <a:ext cx="464334" cy="22671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14</a:t>
            </a:fld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643" name="Rectangle 438"/>
          <p:cNvSpPr>
            <a:spLocks noChangeArrowheads="1"/>
          </p:cNvSpPr>
          <p:nvPr/>
        </p:nvSpPr>
        <p:spPr bwMode="auto">
          <a:xfrm>
            <a:off x="0" y="441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496" y="224135"/>
            <a:ext cx="865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Key Iron Ore Regions &amp; Project Statistics in West Africa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1400" y="3810000"/>
            <a:ext cx="664745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/>
              <a:t>LIBERIA</a:t>
            </a:r>
            <a:endParaRPr lang="en-IN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3429000"/>
            <a:ext cx="664745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/>
              <a:t>SIERRA</a:t>
            </a:r>
          </a:p>
          <a:p>
            <a:r>
              <a:rPr lang="en-IN" sz="1100" b="1" dirty="0" smtClean="0"/>
              <a:t>LEONE</a:t>
            </a:r>
            <a:endParaRPr lang="en-IN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77540" y="3048000"/>
            <a:ext cx="1070579" cy="2432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/>
              <a:t>COTE D’IVORE</a:t>
            </a:r>
            <a:endParaRPr lang="en-IN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0" y="2505084"/>
            <a:ext cx="664745" cy="196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/>
              <a:t>GUNIEA</a:t>
            </a:r>
            <a:endParaRPr lang="en-IN" sz="1100" b="1" dirty="0"/>
          </a:p>
        </p:txBody>
      </p:sp>
    </p:spTree>
    <p:extLst>
      <p:ext uri="{BB962C8B-B14F-4D97-AF65-F5344CB8AC3E}">
        <p14:creationId xmlns:p14="http://schemas.microsoft.com/office/powerpoint/2010/main" val="251966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9" y="990600"/>
            <a:ext cx="8934922" cy="544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/>
          <p:nvPr/>
        </p:nvSpPr>
        <p:spPr>
          <a:xfrm>
            <a:off x="76200" y="739671"/>
            <a:ext cx="8920453" cy="250929"/>
          </a:xfrm>
          <a:custGeom>
            <a:avLst/>
            <a:gdLst>
              <a:gd name="connsiteX0" fmla="*/ 0 w 9099755"/>
              <a:gd name="connsiteY0" fmla="*/ 442452 h 442452"/>
              <a:gd name="connsiteX1" fmla="*/ 221225 w 9099755"/>
              <a:gd name="connsiteY1" fmla="*/ 14749 h 442452"/>
              <a:gd name="connsiteX2" fmla="*/ 221225 w 9099755"/>
              <a:gd name="connsiteY2" fmla="*/ 14749 h 442452"/>
              <a:gd name="connsiteX3" fmla="*/ 9099755 w 9099755"/>
              <a:gd name="connsiteY3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9755" h="442452">
                <a:moveTo>
                  <a:pt x="0" y="442452"/>
                </a:moveTo>
                <a:lnTo>
                  <a:pt x="221225" y="14749"/>
                </a:lnTo>
                <a:lnTo>
                  <a:pt x="221225" y="14749"/>
                </a:lnTo>
                <a:lnTo>
                  <a:pt x="9099755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" name="Straight Connector 4"/>
          <p:cNvCxnSpPr/>
          <p:nvPr/>
        </p:nvCxnSpPr>
        <p:spPr>
          <a:xfrm>
            <a:off x="3772346" y="6553200"/>
            <a:ext cx="514305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0" y="6508956"/>
            <a:ext cx="467550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74" y="6581767"/>
            <a:ext cx="1488566" cy="26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27266" y="6631286"/>
            <a:ext cx="464334" cy="22671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15</a:t>
            </a:fld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643" name="Rectangle 438"/>
          <p:cNvSpPr>
            <a:spLocks noChangeArrowheads="1"/>
          </p:cNvSpPr>
          <p:nvPr/>
        </p:nvSpPr>
        <p:spPr bwMode="auto">
          <a:xfrm>
            <a:off x="0" y="441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496" y="224135"/>
            <a:ext cx="865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Key Iron Ore Regions &amp; Project Statistics in Central Africa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6600" y="4615190"/>
            <a:ext cx="664745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/>
              <a:t>GABON</a:t>
            </a:r>
            <a:endParaRPr lang="en-IN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05400" y="4310390"/>
            <a:ext cx="664745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/>
              <a:t>REP. OF </a:t>
            </a:r>
          </a:p>
          <a:p>
            <a:r>
              <a:rPr lang="en-IN" sz="1100" b="1" dirty="0" smtClean="0"/>
              <a:t>CONGO</a:t>
            </a:r>
            <a:endParaRPr lang="en-IN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22845" y="2209800"/>
            <a:ext cx="858755" cy="2539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1050" b="1" dirty="0" smtClean="0"/>
              <a:t>CAMEROON</a:t>
            </a:r>
            <a:endParaRPr lang="en-IN" sz="1050" b="1" dirty="0"/>
          </a:p>
        </p:txBody>
      </p:sp>
    </p:spTree>
    <p:extLst>
      <p:ext uri="{BB962C8B-B14F-4D97-AF65-F5344CB8AC3E}">
        <p14:creationId xmlns:p14="http://schemas.microsoft.com/office/powerpoint/2010/main" val="204363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739671"/>
            <a:ext cx="8920453" cy="250929"/>
          </a:xfrm>
          <a:custGeom>
            <a:avLst/>
            <a:gdLst>
              <a:gd name="connsiteX0" fmla="*/ 0 w 9099755"/>
              <a:gd name="connsiteY0" fmla="*/ 442452 h 442452"/>
              <a:gd name="connsiteX1" fmla="*/ 221225 w 9099755"/>
              <a:gd name="connsiteY1" fmla="*/ 14749 h 442452"/>
              <a:gd name="connsiteX2" fmla="*/ 221225 w 9099755"/>
              <a:gd name="connsiteY2" fmla="*/ 14749 h 442452"/>
              <a:gd name="connsiteX3" fmla="*/ 9099755 w 9099755"/>
              <a:gd name="connsiteY3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9755" h="442452">
                <a:moveTo>
                  <a:pt x="0" y="442452"/>
                </a:moveTo>
                <a:lnTo>
                  <a:pt x="221225" y="14749"/>
                </a:lnTo>
                <a:lnTo>
                  <a:pt x="221225" y="14749"/>
                </a:lnTo>
                <a:lnTo>
                  <a:pt x="9099755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" name="Straight Connector 4"/>
          <p:cNvCxnSpPr/>
          <p:nvPr/>
        </p:nvCxnSpPr>
        <p:spPr>
          <a:xfrm>
            <a:off x="3772346" y="6553200"/>
            <a:ext cx="514305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0" y="6508956"/>
            <a:ext cx="467550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74" y="6581767"/>
            <a:ext cx="1488566" cy="26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27266" y="6631286"/>
            <a:ext cx="464334" cy="22671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16</a:t>
            </a:fld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643" name="Rectangle 438"/>
          <p:cNvSpPr>
            <a:spLocks noChangeArrowheads="1"/>
          </p:cNvSpPr>
          <p:nvPr/>
        </p:nvSpPr>
        <p:spPr bwMode="auto">
          <a:xfrm>
            <a:off x="0" y="441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49" y="1740320"/>
            <a:ext cx="9115662" cy="443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0" y="1447800"/>
            <a:ext cx="2766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>
                <a:solidFill>
                  <a:srgbClr val="C00000"/>
                </a:solidFill>
              </a:rPr>
              <a:t>Total Estimated Resource (approx.)</a:t>
            </a:r>
            <a:endParaRPr lang="en-IN" sz="1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496" y="224135"/>
            <a:ext cx="865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Resource Potential in Africa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3496" y="990600"/>
            <a:ext cx="865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solidFill>
                  <a:schemeClr val="accent6">
                    <a:lumMod val="50000"/>
                  </a:schemeClr>
                </a:solidFill>
              </a:rPr>
              <a:t>Resource Potential for selected African Iron Ore Projects : </a:t>
            </a:r>
            <a:r>
              <a:rPr lang="en-IN" sz="3200" b="1" dirty="0" smtClean="0">
                <a:solidFill>
                  <a:schemeClr val="accent6">
                    <a:lumMod val="50000"/>
                  </a:schemeClr>
                </a:solidFill>
              </a:rPr>
              <a:t>70</a:t>
            </a:r>
            <a:r>
              <a:rPr lang="en-IN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IN" sz="2000" b="1" dirty="0" err="1" smtClean="0">
                <a:solidFill>
                  <a:schemeClr val="accent6">
                    <a:lumMod val="50000"/>
                  </a:schemeClr>
                </a:solidFill>
              </a:rPr>
              <a:t>Bn</a:t>
            </a:r>
            <a:r>
              <a:rPr lang="en-IN" sz="2000" b="1" dirty="0" smtClean="0">
                <a:solidFill>
                  <a:schemeClr val="accent6">
                    <a:lumMod val="50000"/>
                  </a:schemeClr>
                </a:solidFill>
              </a:rPr>
              <a:t> Ton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24800" y="6322368"/>
            <a:ext cx="130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b="1" i="1" dirty="0" smtClean="0"/>
              <a:t>Source: RBC  Cap </a:t>
            </a:r>
            <a:r>
              <a:rPr lang="en-IN" sz="900" b="1" i="1" dirty="0" err="1" smtClean="0"/>
              <a:t>Mkts</a:t>
            </a:r>
            <a:endParaRPr lang="en-IN" sz="900" b="1" i="1" dirty="0"/>
          </a:p>
        </p:txBody>
      </p:sp>
    </p:spTree>
    <p:extLst>
      <p:ext uri="{BB962C8B-B14F-4D97-AF65-F5344CB8AC3E}">
        <p14:creationId xmlns:p14="http://schemas.microsoft.com/office/powerpoint/2010/main" val="242341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739671"/>
            <a:ext cx="8920453" cy="250929"/>
          </a:xfrm>
          <a:custGeom>
            <a:avLst/>
            <a:gdLst>
              <a:gd name="connsiteX0" fmla="*/ 0 w 9099755"/>
              <a:gd name="connsiteY0" fmla="*/ 442452 h 442452"/>
              <a:gd name="connsiteX1" fmla="*/ 221225 w 9099755"/>
              <a:gd name="connsiteY1" fmla="*/ 14749 h 442452"/>
              <a:gd name="connsiteX2" fmla="*/ 221225 w 9099755"/>
              <a:gd name="connsiteY2" fmla="*/ 14749 h 442452"/>
              <a:gd name="connsiteX3" fmla="*/ 9099755 w 9099755"/>
              <a:gd name="connsiteY3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9755" h="442452">
                <a:moveTo>
                  <a:pt x="0" y="442452"/>
                </a:moveTo>
                <a:lnTo>
                  <a:pt x="221225" y="14749"/>
                </a:lnTo>
                <a:lnTo>
                  <a:pt x="221225" y="14749"/>
                </a:lnTo>
                <a:lnTo>
                  <a:pt x="9099755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" name="Straight Connector 4"/>
          <p:cNvCxnSpPr/>
          <p:nvPr/>
        </p:nvCxnSpPr>
        <p:spPr>
          <a:xfrm>
            <a:off x="3772346" y="6553200"/>
            <a:ext cx="514305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0" y="6508956"/>
            <a:ext cx="467550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74" y="6581767"/>
            <a:ext cx="1488566" cy="26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27266" y="6631286"/>
            <a:ext cx="464334" cy="22671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17</a:t>
            </a:fld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26726314"/>
              </p:ext>
            </p:extLst>
          </p:nvPr>
        </p:nvGraphicFramePr>
        <p:xfrm>
          <a:off x="152399" y="1069777"/>
          <a:ext cx="8844254" cy="4569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0923" y="224135"/>
            <a:ext cx="9061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Current Iron Ore Production in Africa (MTPA)</a:t>
            </a:r>
            <a:endParaRPr lang="en-IN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586442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/>
              <a:t>MTPA</a:t>
            </a:r>
            <a:endParaRPr lang="en-IN" sz="1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583225"/>
              </p:ext>
            </p:extLst>
          </p:nvPr>
        </p:nvGraphicFramePr>
        <p:xfrm>
          <a:off x="761997" y="5867400"/>
          <a:ext cx="6717460" cy="253365"/>
        </p:xfrm>
        <a:graphic>
          <a:graphicData uri="http://schemas.openxmlformats.org/drawingml/2006/table">
            <a:tbl>
              <a:tblPr/>
              <a:tblGrid>
                <a:gridCol w="671746"/>
                <a:gridCol w="671746"/>
                <a:gridCol w="671746"/>
                <a:gridCol w="671746"/>
                <a:gridCol w="671746"/>
                <a:gridCol w="671746"/>
                <a:gridCol w="671746"/>
                <a:gridCol w="671746"/>
                <a:gridCol w="671746"/>
                <a:gridCol w="671746"/>
              </a:tblGrid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53.2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54.4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56.6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56.4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63.2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70.1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70.8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76.5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924800" y="6322368"/>
            <a:ext cx="130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b="1" i="1" dirty="0" smtClean="0"/>
              <a:t>Source: RBC  Cap </a:t>
            </a:r>
            <a:r>
              <a:rPr lang="en-IN" sz="900" b="1" i="1" dirty="0" err="1" smtClean="0"/>
              <a:t>Mkts</a:t>
            </a:r>
            <a:endParaRPr lang="en-IN" sz="9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54193" y="5866398"/>
            <a:ext cx="1437407" cy="25436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1400" b="1" dirty="0" smtClean="0">
                <a:solidFill>
                  <a:schemeClr val="bg1"/>
                </a:solidFill>
              </a:rPr>
              <a:t>Total Production</a:t>
            </a:r>
            <a:endParaRPr lang="en-IN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739671"/>
            <a:ext cx="8920453" cy="250929"/>
          </a:xfrm>
          <a:custGeom>
            <a:avLst/>
            <a:gdLst>
              <a:gd name="connsiteX0" fmla="*/ 0 w 9099755"/>
              <a:gd name="connsiteY0" fmla="*/ 442452 h 442452"/>
              <a:gd name="connsiteX1" fmla="*/ 221225 w 9099755"/>
              <a:gd name="connsiteY1" fmla="*/ 14749 h 442452"/>
              <a:gd name="connsiteX2" fmla="*/ 221225 w 9099755"/>
              <a:gd name="connsiteY2" fmla="*/ 14749 h 442452"/>
              <a:gd name="connsiteX3" fmla="*/ 9099755 w 9099755"/>
              <a:gd name="connsiteY3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9755" h="442452">
                <a:moveTo>
                  <a:pt x="0" y="442452"/>
                </a:moveTo>
                <a:lnTo>
                  <a:pt x="221225" y="14749"/>
                </a:lnTo>
                <a:lnTo>
                  <a:pt x="221225" y="14749"/>
                </a:lnTo>
                <a:lnTo>
                  <a:pt x="9099755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333496" y="224135"/>
            <a:ext cx="865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Production Target of Selected Iron Ore Projects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772346" y="6553200"/>
            <a:ext cx="514305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0" y="6508956"/>
            <a:ext cx="467550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74" y="6581767"/>
            <a:ext cx="1488566" cy="26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27266" y="6631286"/>
            <a:ext cx="464334" cy="22671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18</a:t>
            </a:fld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643" name="Rectangle 438"/>
          <p:cNvSpPr>
            <a:spLocks noChangeArrowheads="1"/>
          </p:cNvSpPr>
          <p:nvPr/>
        </p:nvSpPr>
        <p:spPr bwMode="auto">
          <a:xfrm>
            <a:off x="0" y="441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51395"/>
            <a:ext cx="9186508" cy="462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3496" y="990600"/>
            <a:ext cx="8658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solidFill>
                  <a:schemeClr val="accent6">
                    <a:lumMod val="50000"/>
                  </a:schemeClr>
                </a:solidFill>
              </a:rPr>
              <a:t>Initial Production of 350 MTPA increasing to over 700 MTPA in the next decade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5400" y="5715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/>
              <a:t>MTPA</a:t>
            </a:r>
            <a:endParaRPr lang="en-IN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924800" y="6322368"/>
            <a:ext cx="130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b="1" i="1" dirty="0" smtClean="0"/>
              <a:t>Source: RBC  Cap </a:t>
            </a:r>
            <a:r>
              <a:rPr lang="en-IN" sz="900" b="1" i="1" dirty="0" err="1" smtClean="0"/>
              <a:t>Mkts</a:t>
            </a:r>
            <a:endParaRPr lang="en-IN" sz="900" b="1" i="1" dirty="0"/>
          </a:p>
        </p:txBody>
      </p:sp>
    </p:spTree>
    <p:extLst>
      <p:ext uri="{BB962C8B-B14F-4D97-AF65-F5344CB8AC3E}">
        <p14:creationId xmlns:p14="http://schemas.microsoft.com/office/powerpoint/2010/main" val="242341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739671"/>
            <a:ext cx="8920453" cy="250929"/>
          </a:xfrm>
          <a:custGeom>
            <a:avLst/>
            <a:gdLst>
              <a:gd name="connsiteX0" fmla="*/ 0 w 9099755"/>
              <a:gd name="connsiteY0" fmla="*/ 442452 h 442452"/>
              <a:gd name="connsiteX1" fmla="*/ 221225 w 9099755"/>
              <a:gd name="connsiteY1" fmla="*/ 14749 h 442452"/>
              <a:gd name="connsiteX2" fmla="*/ 221225 w 9099755"/>
              <a:gd name="connsiteY2" fmla="*/ 14749 h 442452"/>
              <a:gd name="connsiteX3" fmla="*/ 9099755 w 9099755"/>
              <a:gd name="connsiteY3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9755" h="442452">
                <a:moveTo>
                  <a:pt x="0" y="442452"/>
                </a:moveTo>
                <a:lnTo>
                  <a:pt x="221225" y="14749"/>
                </a:lnTo>
                <a:lnTo>
                  <a:pt x="221225" y="14749"/>
                </a:lnTo>
                <a:lnTo>
                  <a:pt x="9099755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" name="Straight Connector 4"/>
          <p:cNvCxnSpPr/>
          <p:nvPr/>
        </p:nvCxnSpPr>
        <p:spPr>
          <a:xfrm>
            <a:off x="3772346" y="6553200"/>
            <a:ext cx="514305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0" y="6508956"/>
            <a:ext cx="467550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74" y="6581767"/>
            <a:ext cx="1488566" cy="26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27266" y="6631286"/>
            <a:ext cx="464334" cy="22671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19</a:t>
            </a:fld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643" name="Rectangle 438"/>
          <p:cNvSpPr>
            <a:spLocks noChangeArrowheads="1"/>
          </p:cNvSpPr>
          <p:nvPr/>
        </p:nvSpPr>
        <p:spPr bwMode="auto">
          <a:xfrm>
            <a:off x="0" y="441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50895"/>
            <a:ext cx="9036942" cy="436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3496" y="224135"/>
            <a:ext cx="865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Investments of over USD 80 </a:t>
            </a:r>
            <a:r>
              <a:rPr lang="en-IN" sz="2400" b="1" dirty="0" err="1" smtClean="0">
                <a:solidFill>
                  <a:schemeClr val="accent6">
                    <a:lumMod val="50000"/>
                  </a:schemeClr>
                </a:solidFill>
              </a:rPr>
              <a:t>Bn</a:t>
            </a:r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 Required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24200" y="990600"/>
            <a:ext cx="5376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accent6">
                    <a:lumMod val="50000"/>
                  </a:schemeClr>
                </a:solidFill>
              </a:rPr>
              <a:t>Capital Costs for selected African Iron Ore Projects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24800" y="6322368"/>
            <a:ext cx="130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b="1" i="1" dirty="0" smtClean="0"/>
              <a:t>Source: RBC  Cap </a:t>
            </a:r>
            <a:r>
              <a:rPr lang="en-IN" sz="900" b="1" i="1" dirty="0" err="1" smtClean="0"/>
              <a:t>Mkts</a:t>
            </a:r>
            <a:endParaRPr lang="en-IN" sz="900" b="1" i="1" dirty="0"/>
          </a:p>
        </p:txBody>
      </p:sp>
    </p:spTree>
    <p:extLst>
      <p:ext uri="{BB962C8B-B14F-4D97-AF65-F5344CB8AC3E}">
        <p14:creationId xmlns:p14="http://schemas.microsoft.com/office/powerpoint/2010/main" val="251966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739671"/>
            <a:ext cx="8920453" cy="250929"/>
          </a:xfrm>
          <a:custGeom>
            <a:avLst/>
            <a:gdLst>
              <a:gd name="connsiteX0" fmla="*/ 0 w 9099755"/>
              <a:gd name="connsiteY0" fmla="*/ 442452 h 442452"/>
              <a:gd name="connsiteX1" fmla="*/ 221225 w 9099755"/>
              <a:gd name="connsiteY1" fmla="*/ 14749 h 442452"/>
              <a:gd name="connsiteX2" fmla="*/ 221225 w 9099755"/>
              <a:gd name="connsiteY2" fmla="*/ 14749 h 442452"/>
              <a:gd name="connsiteX3" fmla="*/ 9099755 w 9099755"/>
              <a:gd name="connsiteY3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9755" h="442452">
                <a:moveTo>
                  <a:pt x="0" y="442452"/>
                </a:moveTo>
                <a:lnTo>
                  <a:pt x="221225" y="14749"/>
                </a:lnTo>
                <a:lnTo>
                  <a:pt x="221225" y="14749"/>
                </a:lnTo>
                <a:lnTo>
                  <a:pt x="9099755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333496" y="224135"/>
            <a:ext cx="865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Mining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772346" y="6553200"/>
            <a:ext cx="514305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0" y="6508956"/>
            <a:ext cx="467550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74" y="6581767"/>
            <a:ext cx="1488566" cy="26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27266" y="6631286"/>
            <a:ext cx="464334" cy="22671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2</a:t>
            </a:fld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133308"/>
              </p:ext>
            </p:extLst>
          </p:nvPr>
        </p:nvGraphicFramePr>
        <p:xfrm>
          <a:off x="381000" y="1544320"/>
          <a:ext cx="823693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6932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IN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Provides Direct Employment to </a:t>
                      </a:r>
                      <a:r>
                        <a:rPr lang="en-IN" sz="2400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2.5 million </a:t>
                      </a:r>
                      <a:r>
                        <a:rPr lang="en-IN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people worldwide.</a:t>
                      </a:r>
                      <a:endParaRPr lang="en-IN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469212"/>
              </p:ext>
            </p:extLst>
          </p:nvPr>
        </p:nvGraphicFramePr>
        <p:xfrm>
          <a:off x="381000" y="2199640"/>
          <a:ext cx="8229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N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Indirect Employment to  </a:t>
                      </a:r>
                      <a:r>
                        <a:rPr lang="en-IN" sz="2400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20-24 million </a:t>
                      </a:r>
                      <a:r>
                        <a:rPr lang="en-IN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Worldwide</a:t>
                      </a:r>
                      <a:endParaRPr lang="en-IN" sz="16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241818"/>
              </p:ext>
            </p:extLst>
          </p:nvPr>
        </p:nvGraphicFramePr>
        <p:xfrm>
          <a:off x="381000" y="3589996"/>
          <a:ext cx="82296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N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Plays a growing role in the economy of many low and middle income countries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526449"/>
              </p:ext>
            </p:extLst>
          </p:nvPr>
        </p:nvGraphicFramePr>
        <p:xfrm>
          <a:off x="381000" y="4443436"/>
          <a:ext cx="823693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693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N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Foreign exchange earnings from mining increasingly creates positive developmental effects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179325"/>
              </p:ext>
            </p:extLst>
          </p:nvPr>
        </p:nvGraphicFramePr>
        <p:xfrm>
          <a:off x="381000" y="5281636"/>
          <a:ext cx="823693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69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In many countries, the mining and metals industry is gaining recognition as an important contributor to the critical policy objectives of job creation and poverty reduction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840820"/>
              </p:ext>
            </p:extLst>
          </p:nvPr>
        </p:nvGraphicFramePr>
        <p:xfrm>
          <a:off x="381000" y="914400"/>
          <a:ext cx="823693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6932"/>
              </a:tblGrid>
              <a:tr h="447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Accounts for </a:t>
                      </a:r>
                      <a:r>
                        <a:rPr lang="en-IN" sz="2400" b="1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4.3%</a:t>
                      </a:r>
                      <a:r>
                        <a:rPr lang="en-IN" sz="1800" b="1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IN" sz="18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of World GDP </a:t>
                      </a:r>
                      <a:r>
                        <a:rPr lang="en-IN" sz="9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(2011)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959453"/>
              </p:ext>
            </p:extLst>
          </p:nvPr>
        </p:nvGraphicFramePr>
        <p:xfrm>
          <a:off x="381000" y="2961640"/>
          <a:ext cx="8236932" cy="44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6932"/>
              </a:tblGrid>
              <a:tr h="447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Occupies a primary position at the start of the resource supply chain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99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38633" y="3563368"/>
            <a:ext cx="8452077" cy="2899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reeform 6"/>
          <p:cNvSpPr/>
          <p:nvPr/>
        </p:nvSpPr>
        <p:spPr>
          <a:xfrm>
            <a:off x="76200" y="739671"/>
            <a:ext cx="8920453" cy="250929"/>
          </a:xfrm>
          <a:custGeom>
            <a:avLst/>
            <a:gdLst>
              <a:gd name="connsiteX0" fmla="*/ 0 w 9099755"/>
              <a:gd name="connsiteY0" fmla="*/ 442452 h 442452"/>
              <a:gd name="connsiteX1" fmla="*/ 221225 w 9099755"/>
              <a:gd name="connsiteY1" fmla="*/ 14749 h 442452"/>
              <a:gd name="connsiteX2" fmla="*/ 221225 w 9099755"/>
              <a:gd name="connsiteY2" fmla="*/ 14749 h 442452"/>
              <a:gd name="connsiteX3" fmla="*/ 9099755 w 9099755"/>
              <a:gd name="connsiteY3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9755" h="442452">
                <a:moveTo>
                  <a:pt x="0" y="442452"/>
                </a:moveTo>
                <a:lnTo>
                  <a:pt x="221225" y="14749"/>
                </a:lnTo>
                <a:lnTo>
                  <a:pt x="221225" y="14749"/>
                </a:lnTo>
                <a:lnTo>
                  <a:pt x="9099755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" name="Straight Connector 4"/>
          <p:cNvCxnSpPr/>
          <p:nvPr/>
        </p:nvCxnSpPr>
        <p:spPr>
          <a:xfrm>
            <a:off x="3772346" y="6553200"/>
            <a:ext cx="514305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0" y="6508956"/>
            <a:ext cx="467550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74" y="6581767"/>
            <a:ext cx="1488566" cy="26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27266" y="6631286"/>
            <a:ext cx="464334" cy="22671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20</a:t>
            </a:fld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316378552"/>
              </p:ext>
            </p:extLst>
          </p:nvPr>
        </p:nvGraphicFramePr>
        <p:xfrm>
          <a:off x="902544" y="1143000"/>
          <a:ext cx="7250856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43432" y="861400"/>
            <a:ext cx="5005858" cy="3300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1600" dirty="0" smtClean="0"/>
              <a:t>Mining Production Value (Metallic Minerals) – USD Million</a:t>
            </a:r>
            <a:endParaRPr lang="en-IN" sz="1600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823558494"/>
              </p:ext>
            </p:extLst>
          </p:nvPr>
        </p:nvGraphicFramePr>
        <p:xfrm>
          <a:off x="1143001" y="3886200"/>
          <a:ext cx="70865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76400" y="3581400"/>
            <a:ext cx="1891948" cy="3357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1600" dirty="0" smtClean="0"/>
              <a:t>GDP (USD Billion)</a:t>
            </a:r>
            <a:endParaRPr lang="en-IN" sz="1600" dirty="0"/>
          </a:p>
        </p:txBody>
      </p:sp>
      <p:sp>
        <p:nvSpPr>
          <p:cNvPr id="9" name="Up-Down Arrow 8"/>
          <p:cNvSpPr/>
          <p:nvPr/>
        </p:nvSpPr>
        <p:spPr>
          <a:xfrm>
            <a:off x="7714823" y="2376055"/>
            <a:ext cx="45719" cy="609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Up-Down Arrow 13"/>
          <p:cNvSpPr/>
          <p:nvPr/>
        </p:nvSpPr>
        <p:spPr>
          <a:xfrm>
            <a:off x="6890478" y="1450748"/>
            <a:ext cx="45719" cy="1306734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/>
          <p:cNvSpPr txBox="1"/>
          <p:nvPr/>
        </p:nvSpPr>
        <p:spPr>
          <a:xfrm>
            <a:off x="333496" y="224135"/>
            <a:ext cx="865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GDP has been growing with mining activity</a:t>
            </a:r>
          </a:p>
        </p:txBody>
      </p:sp>
    </p:spTree>
    <p:extLst>
      <p:ext uri="{BB962C8B-B14F-4D97-AF65-F5344CB8AC3E}">
        <p14:creationId xmlns:p14="http://schemas.microsoft.com/office/powerpoint/2010/main" val="405425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739671"/>
            <a:ext cx="8920453" cy="250929"/>
          </a:xfrm>
          <a:custGeom>
            <a:avLst/>
            <a:gdLst>
              <a:gd name="connsiteX0" fmla="*/ 0 w 9099755"/>
              <a:gd name="connsiteY0" fmla="*/ 442452 h 442452"/>
              <a:gd name="connsiteX1" fmla="*/ 221225 w 9099755"/>
              <a:gd name="connsiteY1" fmla="*/ 14749 h 442452"/>
              <a:gd name="connsiteX2" fmla="*/ 221225 w 9099755"/>
              <a:gd name="connsiteY2" fmla="*/ 14749 h 442452"/>
              <a:gd name="connsiteX3" fmla="*/ 9099755 w 9099755"/>
              <a:gd name="connsiteY3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9755" h="442452">
                <a:moveTo>
                  <a:pt x="0" y="442452"/>
                </a:moveTo>
                <a:lnTo>
                  <a:pt x="221225" y="14749"/>
                </a:lnTo>
                <a:lnTo>
                  <a:pt x="221225" y="14749"/>
                </a:lnTo>
                <a:lnTo>
                  <a:pt x="9099755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310923" y="224135"/>
            <a:ext cx="9061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Iron Ore : </a:t>
            </a:r>
            <a:r>
              <a:rPr lang="en-IN" sz="2400" b="1" dirty="0">
                <a:solidFill>
                  <a:schemeClr val="accent6">
                    <a:lumMod val="50000"/>
                  </a:schemeClr>
                </a:solidFill>
              </a:rPr>
              <a:t>How will the </a:t>
            </a:r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Future demand </a:t>
            </a:r>
            <a:r>
              <a:rPr lang="en-IN" sz="2400" b="1" dirty="0">
                <a:solidFill>
                  <a:schemeClr val="accent6">
                    <a:lumMod val="50000"/>
                  </a:schemeClr>
                </a:solidFill>
              </a:rPr>
              <a:t>be met 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772346" y="6553200"/>
            <a:ext cx="514305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0" y="6508956"/>
            <a:ext cx="467550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74" y="6581767"/>
            <a:ext cx="1488566" cy="26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27266" y="6631286"/>
            <a:ext cx="464334" cy="22671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21</a:t>
            </a:fld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356" y="1194137"/>
            <a:ext cx="4934244" cy="70788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solidFill>
                  <a:schemeClr val="accent1">
                    <a:lumMod val="75000"/>
                  </a:schemeClr>
                </a:solidFill>
              </a:rPr>
              <a:t>Top Producing Countries have already reached optimum capacity levels</a:t>
            </a:r>
            <a:endParaRPr lang="en-IN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8760" y="1143000"/>
            <a:ext cx="2075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AFRICA TO SUPPLY </a:t>
            </a:r>
          </a:p>
        </p:txBody>
      </p:sp>
      <p:sp>
        <p:nvSpPr>
          <p:cNvPr id="4" name="Rectangle 3"/>
          <p:cNvSpPr/>
          <p:nvPr/>
        </p:nvSpPr>
        <p:spPr>
          <a:xfrm>
            <a:off x="7263974" y="1591270"/>
            <a:ext cx="1602459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>of WORLD PRODUCTION</a:t>
            </a:r>
          </a:p>
          <a:p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>in </a:t>
            </a:r>
            <a:r>
              <a:rPr lang="en-IN" b="1" dirty="0" smtClean="0">
                <a:solidFill>
                  <a:schemeClr val="accent1">
                    <a:lumMod val="75000"/>
                  </a:schemeClr>
                </a:solidFill>
              </a:rPr>
              <a:t>2035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9800" y="1607403"/>
            <a:ext cx="14967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N" sz="4800" b="1" dirty="0" smtClean="0">
                <a:solidFill>
                  <a:schemeClr val="accent1">
                    <a:lumMod val="75000"/>
                  </a:schemeClr>
                </a:solidFill>
              </a:rPr>
              <a:t>25%</a:t>
            </a:r>
            <a:endParaRPr lang="en-IN" sz="48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228243127"/>
              </p:ext>
            </p:extLst>
          </p:nvPr>
        </p:nvGraphicFramePr>
        <p:xfrm>
          <a:off x="304800" y="2333488"/>
          <a:ext cx="4724400" cy="307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7" name="Group 272"/>
          <p:cNvGrpSpPr/>
          <p:nvPr/>
        </p:nvGrpSpPr>
        <p:grpSpPr>
          <a:xfrm>
            <a:off x="7274739" y="2937549"/>
            <a:ext cx="1239816" cy="1233311"/>
            <a:chOff x="4189412" y="2148185"/>
            <a:chExt cx="1646237" cy="2350453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8" name="Freeform 7"/>
            <p:cNvSpPr>
              <a:spLocks noChangeAspect="1"/>
            </p:cNvSpPr>
            <p:nvPr/>
          </p:nvSpPr>
          <p:spPr bwMode="invGray">
            <a:xfrm>
              <a:off x="5070474" y="2205335"/>
              <a:ext cx="41275" cy="98425"/>
            </a:xfrm>
            <a:custGeom>
              <a:avLst/>
              <a:gdLst>
                <a:gd name="T0" fmla="*/ 0 w 62"/>
                <a:gd name="T1" fmla="*/ 2147483647 h 119"/>
                <a:gd name="T2" fmla="*/ 2147483647 w 62"/>
                <a:gd name="T3" fmla="*/ 2147483647 h 119"/>
                <a:gd name="T4" fmla="*/ 2147483647 w 62"/>
                <a:gd name="T5" fmla="*/ 0 h 119"/>
                <a:gd name="T6" fmla="*/ 2147483647 w 62"/>
                <a:gd name="T7" fmla="*/ 2147483647 h 119"/>
                <a:gd name="T8" fmla="*/ 2147483647 w 62"/>
                <a:gd name="T9" fmla="*/ 2147483647 h 119"/>
                <a:gd name="T10" fmla="*/ 0 w 62"/>
                <a:gd name="T11" fmla="*/ 2147483647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119"/>
                <a:gd name="T20" fmla="*/ 62 w 62"/>
                <a:gd name="T21" fmla="*/ 119 h 1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119">
                  <a:moveTo>
                    <a:pt x="0" y="90"/>
                  </a:moveTo>
                  <a:lnTo>
                    <a:pt x="2" y="28"/>
                  </a:lnTo>
                  <a:lnTo>
                    <a:pt x="30" y="0"/>
                  </a:lnTo>
                  <a:lnTo>
                    <a:pt x="62" y="70"/>
                  </a:lnTo>
                  <a:lnTo>
                    <a:pt x="33" y="119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9" name="Freeform 8"/>
            <p:cNvSpPr>
              <a:spLocks noChangeAspect="1"/>
            </p:cNvSpPr>
            <p:nvPr/>
          </p:nvSpPr>
          <p:spPr bwMode="invGray">
            <a:xfrm>
              <a:off x="4402137" y="2394248"/>
              <a:ext cx="484187" cy="555625"/>
            </a:xfrm>
            <a:custGeom>
              <a:avLst/>
              <a:gdLst>
                <a:gd name="T0" fmla="*/ 0 w 705"/>
                <a:gd name="T1" fmla="*/ 2147483647 h 672"/>
                <a:gd name="T2" fmla="*/ 2147483647 w 705"/>
                <a:gd name="T3" fmla="*/ 2147483647 h 672"/>
                <a:gd name="T4" fmla="*/ 2147483647 w 705"/>
                <a:gd name="T5" fmla="*/ 2147483647 h 672"/>
                <a:gd name="T6" fmla="*/ 2147483647 w 705"/>
                <a:gd name="T7" fmla="*/ 2147483647 h 672"/>
                <a:gd name="T8" fmla="*/ 2147483647 w 705"/>
                <a:gd name="T9" fmla="*/ 2147483647 h 672"/>
                <a:gd name="T10" fmla="*/ 2147483647 w 705"/>
                <a:gd name="T11" fmla="*/ 2147483647 h 672"/>
                <a:gd name="T12" fmla="*/ 2147483647 w 705"/>
                <a:gd name="T13" fmla="*/ 2147483647 h 672"/>
                <a:gd name="T14" fmla="*/ 2147483647 w 705"/>
                <a:gd name="T15" fmla="*/ 2147483647 h 672"/>
                <a:gd name="T16" fmla="*/ 2147483647 w 705"/>
                <a:gd name="T17" fmla="*/ 2147483647 h 672"/>
                <a:gd name="T18" fmla="*/ 2147483647 w 705"/>
                <a:gd name="T19" fmla="*/ 2147483647 h 672"/>
                <a:gd name="T20" fmla="*/ 2147483647 w 705"/>
                <a:gd name="T21" fmla="*/ 2147483647 h 672"/>
                <a:gd name="T22" fmla="*/ 2147483647 w 705"/>
                <a:gd name="T23" fmla="*/ 2147483647 h 672"/>
                <a:gd name="T24" fmla="*/ 2147483647 w 705"/>
                <a:gd name="T25" fmla="*/ 2147483647 h 672"/>
                <a:gd name="T26" fmla="*/ 2147483647 w 705"/>
                <a:gd name="T27" fmla="*/ 0 h 672"/>
                <a:gd name="T28" fmla="*/ 2147483647 w 705"/>
                <a:gd name="T29" fmla="*/ 2147483647 h 672"/>
                <a:gd name="T30" fmla="*/ 2147483647 w 705"/>
                <a:gd name="T31" fmla="*/ 2147483647 h 672"/>
                <a:gd name="T32" fmla="*/ 2147483647 w 705"/>
                <a:gd name="T33" fmla="*/ 2147483647 h 672"/>
                <a:gd name="T34" fmla="*/ 2147483647 w 705"/>
                <a:gd name="T35" fmla="*/ 2147483647 h 672"/>
                <a:gd name="T36" fmla="*/ 2147483647 w 705"/>
                <a:gd name="T37" fmla="*/ 2147483647 h 672"/>
                <a:gd name="T38" fmla="*/ 2147483647 w 705"/>
                <a:gd name="T39" fmla="*/ 2147483647 h 672"/>
                <a:gd name="T40" fmla="*/ 2147483647 w 705"/>
                <a:gd name="T41" fmla="*/ 2147483647 h 672"/>
                <a:gd name="T42" fmla="*/ 0 w 705"/>
                <a:gd name="T43" fmla="*/ 2147483647 h 6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05"/>
                <a:gd name="T67" fmla="*/ 0 h 672"/>
                <a:gd name="T68" fmla="*/ 705 w 705"/>
                <a:gd name="T69" fmla="*/ 672 h 6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05" h="672">
                  <a:moveTo>
                    <a:pt x="0" y="359"/>
                  </a:moveTo>
                  <a:lnTo>
                    <a:pt x="3" y="372"/>
                  </a:lnTo>
                  <a:lnTo>
                    <a:pt x="131" y="455"/>
                  </a:lnTo>
                  <a:lnTo>
                    <a:pt x="410" y="640"/>
                  </a:lnTo>
                  <a:lnTo>
                    <a:pt x="413" y="672"/>
                  </a:lnTo>
                  <a:lnTo>
                    <a:pt x="441" y="667"/>
                  </a:lnTo>
                  <a:lnTo>
                    <a:pt x="495" y="654"/>
                  </a:lnTo>
                  <a:lnTo>
                    <a:pt x="705" y="509"/>
                  </a:lnTo>
                  <a:lnTo>
                    <a:pt x="623" y="413"/>
                  </a:lnTo>
                  <a:lnTo>
                    <a:pt x="624" y="258"/>
                  </a:lnTo>
                  <a:lnTo>
                    <a:pt x="614" y="189"/>
                  </a:lnTo>
                  <a:lnTo>
                    <a:pt x="556" y="119"/>
                  </a:lnTo>
                  <a:lnTo>
                    <a:pt x="586" y="95"/>
                  </a:lnTo>
                  <a:lnTo>
                    <a:pt x="601" y="0"/>
                  </a:lnTo>
                  <a:lnTo>
                    <a:pt x="351" y="16"/>
                  </a:lnTo>
                  <a:lnTo>
                    <a:pt x="223" y="71"/>
                  </a:lnTo>
                  <a:lnTo>
                    <a:pt x="256" y="186"/>
                  </a:lnTo>
                  <a:lnTo>
                    <a:pt x="200" y="189"/>
                  </a:lnTo>
                  <a:lnTo>
                    <a:pt x="170" y="201"/>
                  </a:lnTo>
                  <a:lnTo>
                    <a:pt x="175" y="232"/>
                  </a:lnTo>
                  <a:lnTo>
                    <a:pt x="19" y="300"/>
                  </a:lnTo>
                  <a:lnTo>
                    <a:pt x="0" y="359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20" name="Freeform 20"/>
            <p:cNvSpPr>
              <a:spLocks noChangeAspect="1"/>
            </p:cNvSpPr>
            <p:nvPr/>
          </p:nvSpPr>
          <p:spPr bwMode="invGray">
            <a:xfrm>
              <a:off x="5145087" y="2148185"/>
              <a:ext cx="149225" cy="101600"/>
            </a:xfrm>
            <a:custGeom>
              <a:avLst/>
              <a:gdLst>
                <a:gd name="T0" fmla="*/ 0 w 216"/>
                <a:gd name="T1" fmla="*/ 2147483647 h 122"/>
                <a:gd name="T2" fmla="*/ 2147483647 w 216"/>
                <a:gd name="T3" fmla="*/ 0 h 122"/>
                <a:gd name="T4" fmla="*/ 2147483647 w 216"/>
                <a:gd name="T5" fmla="*/ 2147483647 h 122"/>
                <a:gd name="T6" fmla="*/ 2147483647 w 216"/>
                <a:gd name="T7" fmla="*/ 2147483647 h 122"/>
                <a:gd name="T8" fmla="*/ 2147483647 w 216"/>
                <a:gd name="T9" fmla="*/ 2147483647 h 122"/>
                <a:gd name="T10" fmla="*/ 2147483647 w 216"/>
                <a:gd name="T11" fmla="*/ 2147483647 h 122"/>
                <a:gd name="T12" fmla="*/ 2147483647 w 216"/>
                <a:gd name="T13" fmla="*/ 2147483647 h 122"/>
                <a:gd name="T14" fmla="*/ 2147483647 w 216"/>
                <a:gd name="T15" fmla="*/ 2147483647 h 122"/>
                <a:gd name="T16" fmla="*/ 0 w 216"/>
                <a:gd name="T17" fmla="*/ 2147483647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"/>
                <a:gd name="T28" fmla="*/ 0 h 122"/>
                <a:gd name="T29" fmla="*/ 216 w 216"/>
                <a:gd name="T30" fmla="*/ 122 h 1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" h="122">
                  <a:moveTo>
                    <a:pt x="0" y="84"/>
                  </a:moveTo>
                  <a:lnTo>
                    <a:pt x="12" y="0"/>
                  </a:lnTo>
                  <a:lnTo>
                    <a:pt x="216" y="19"/>
                  </a:lnTo>
                  <a:lnTo>
                    <a:pt x="178" y="70"/>
                  </a:lnTo>
                  <a:lnTo>
                    <a:pt x="194" y="97"/>
                  </a:lnTo>
                  <a:lnTo>
                    <a:pt x="139" y="101"/>
                  </a:lnTo>
                  <a:lnTo>
                    <a:pt x="106" y="122"/>
                  </a:lnTo>
                  <a:lnTo>
                    <a:pt x="21" y="120"/>
                  </a:lnTo>
                  <a:lnTo>
                    <a:pt x="0" y="84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21" name="Freeform 68"/>
            <p:cNvSpPr>
              <a:spLocks noChangeAspect="1"/>
            </p:cNvSpPr>
            <p:nvPr/>
          </p:nvSpPr>
          <p:spPr bwMode="invGray">
            <a:xfrm>
              <a:off x="4814887" y="2187873"/>
              <a:ext cx="17462" cy="60325"/>
            </a:xfrm>
            <a:custGeom>
              <a:avLst/>
              <a:gdLst>
                <a:gd name="T0" fmla="*/ 0 w 27"/>
                <a:gd name="T1" fmla="*/ 2147483647 h 71"/>
                <a:gd name="T2" fmla="*/ 2147483647 w 27"/>
                <a:gd name="T3" fmla="*/ 2147483647 h 71"/>
                <a:gd name="T4" fmla="*/ 2147483647 w 27"/>
                <a:gd name="T5" fmla="*/ 0 h 71"/>
                <a:gd name="T6" fmla="*/ 0 w 27"/>
                <a:gd name="T7" fmla="*/ 2147483647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71"/>
                <a:gd name="T14" fmla="*/ 27 w 27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71">
                  <a:moveTo>
                    <a:pt x="0" y="36"/>
                  </a:moveTo>
                  <a:lnTo>
                    <a:pt x="25" y="71"/>
                  </a:lnTo>
                  <a:lnTo>
                    <a:pt x="27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22" name="Freeform 71"/>
            <p:cNvSpPr>
              <a:spLocks noChangeAspect="1"/>
            </p:cNvSpPr>
            <p:nvPr/>
          </p:nvSpPr>
          <p:spPr bwMode="invGray">
            <a:xfrm>
              <a:off x="5089524" y="2232323"/>
              <a:ext cx="152400" cy="179387"/>
            </a:xfrm>
            <a:custGeom>
              <a:avLst/>
              <a:gdLst>
                <a:gd name="T0" fmla="*/ 0 w 216"/>
                <a:gd name="T1" fmla="*/ 2147483647 h 216"/>
                <a:gd name="T2" fmla="*/ 2147483647 w 216"/>
                <a:gd name="T3" fmla="*/ 2147483647 h 216"/>
                <a:gd name="T4" fmla="*/ 2147483647 w 216"/>
                <a:gd name="T5" fmla="*/ 2147483647 h 216"/>
                <a:gd name="T6" fmla="*/ 2147483647 w 216"/>
                <a:gd name="T7" fmla="*/ 2147483647 h 216"/>
                <a:gd name="T8" fmla="*/ 2147483647 w 216"/>
                <a:gd name="T9" fmla="*/ 0 h 216"/>
                <a:gd name="T10" fmla="*/ 2147483647 w 216"/>
                <a:gd name="T11" fmla="*/ 2147483647 h 216"/>
                <a:gd name="T12" fmla="*/ 2147483647 w 216"/>
                <a:gd name="T13" fmla="*/ 2147483647 h 216"/>
                <a:gd name="T14" fmla="*/ 2147483647 w 216"/>
                <a:gd name="T15" fmla="*/ 2147483647 h 216"/>
                <a:gd name="T16" fmla="*/ 2147483647 w 216"/>
                <a:gd name="T17" fmla="*/ 2147483647 h 216"/>
                <a:gd name="T18" fmla="*/ 2147483647 w 216"/>
                <a:gd name="T19" fmla="*/ 2147483647 h 216"/>
                <a:gd name="T20" fmla="*/ 2147483647 w 216"/>
                <a:gd name="T21" fmla="*/ 2147483647 h 216"/>
                <a:gd name="T22" fmla="*/ 2147483647 w 216"/>
                <a:gd name="T23" fmla="*/ 2147483647 h 216"/>
                <a:gd name="T24" fmla="*/ 2147483647 w 216"/>
                <a:gd name="T25" fmla="*/ 2147483647 h 216"/>
                <a:gd name="T26" fmla="*/ 2147483647 w 216"/>
                <a:gd name="T27" fmla="*/ 2147483647 h 216"/>
                <a:gd name="T28" fmla="*/ 2147483647 w 216"/>
                <a:gd name="T29" fmla="*/ 2147483647 h 216"/>
                <a:gd name="T30" fmla="*/ 2147483647 w 216"/>
                <a:gd name="T31" fmla="*/ 2147483647 h 216"/>
                <a:gd name="T32" fmla="*/ 2147483647 w 216"/>
                <a:gd name="T33" fmla="*/ 2147483647 h 216"/>
                <a:gd name="T34" fmla="*/ 2147483647 w 216"/>
                <a:gd name="T35" fmla="*/ 2147483647 h 216"/>
                <a:gd name="T36" fmla="*/ 2147483647 w 216"/>
                <a:gd name="T37" fmla="*/ 2147483647 h 216"/>
                <a:gd name="T38" fmla="*/ 0 w 216"/>
                <a:gd name="T39" fmla="*/ 2147483647 h 2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6"/>
                <a:gd name="T61" fmla="*/ 0 h 216"/>
                <a:gd name="T62" fmla="*/ 216 w 216"/>
                <a:gd name="T63" fmla="*/ 216 h 2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6" h="216">
                  <a:moveTo>
                    <a:pt x="0" y="87"/>
                  </a:moveTo>
                  <a:lnTo>
                    <a:pt x="29" y="38"/>
                  </a:lnTo>
                  <a:lnTo>
                    <a:pt x="98" y="19"/>
                  </a:lnTo>
                  <a:lnTo>
                    <a:pt x="183" y="21"/>
                  </a:lnTo>
                  <a:lnTo>
                    <a:pt x="216" y="0"/>
                  </a:lnTo>
                  <a:lnTo>
                    <a:pt x="205" y="45"/>
                  </a:lnTo>
                  <a:lnTo>
                    <a:pt x="146" y="35"/>
                  </a:lnTo>
                  <a:lnTo>
                    <a:pt x="116" y="73"/>
                  </a:lnTo>
                  <a:lnTo>
                    <a:pt x="85" y="52"/>
                  </a:lnTo>
                  <a:lnTo>
                    <a:pt x="107" y="110"/>
                  </a:lnTo>
                  <a:lnTo>
                    <a:pt x="79" y="121"/>
                  </a:lnTo>
                  <a:lnTo>
                    <a:pt x="133" y="145"/>
                  </a:lnTo>
                  <a:lnTo>
                    <a:pt x="133" y="169"/>
                  </a:lnTo>
                  <a:lnTo>
                    <a:pt x="89" y="175"/>
                  </a:lnTo>
                  <a:lnTo>
                    <a:pt x="104" y="216"/>
                  </a:lnTo>
                  <a:lnTo>
                    <a:pt x="51" y="203"/>
                  </a:lnTo>
                  <a:lnTo>
                    <a:pt x="35" y="164"/>
                  </a:lnTo>
                  <a:lnTo>
                    <a:pt x="105" y="148"/>
                  </a:lnTo>
                  <a:lnTo>
                    <a:pt x="35" y="142"/>
                  </a:lnTo>
                  <a:lnTo>
                    <a:pt x="0" y="87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23" name="Freeform 72"/>
            <p:cNvSpPr>
              <a:spLocks noChangeAspect="1"/>
            </p:cNvSpPr>
            <p:nvPr/>
          </p:nvSpPr>
          <p:spPr bwMode="invGray">
            <a:xfrm>
              <a:off x="5173662" y="2441873"/>
              <a:ext cx="68262" cy="9525"/>
            </a:xfrm>
            <a:custGeom>
              <a:avLst/>
              <a:gdLst>
                <a:gd name="T0" fmla="*/ 0 w 101"/>
                <a:gd name="T1" fmla="*/ 2147483647 h 14"/>
                <a:gd name="T2" fmla="*/ 2147483647 w 101"/>
                <a:gd name="T3" fmla="*/ 0 h 14"/>
                <a:gd name="T4" fmla="*/ 2147483647 w 101"/>
                <a:gd name="T5" fmla="*/ 2147483647 h 14"/>
                <a:gd name="T6" fmla="*/ 2147483647 w 101"/>
                <a:gd name="T7" fmla="*/ 2147483647 h 14"/>
                <a:gd name="T8" fmla="*/ 0 w 101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4"/>
                <a:gd name="T17" fmla="*/ 101 w 10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4">
                  <a:moveTo>
                    <a:pt x="0" y="14"/>
                  </a:moveTo>
                  <a:lnTo>
                    <a:pt x="8" y="0"/>
                  </a:lnTo>
                  <a:lnTo>
                    <a:pt x="101" y="14"/>
                  </a:lnTo>
                  <a:lnTo>
                    <a:pt x="33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26" name="Freeform 94"/>
            <p:cNvSpPr>
              <a:spLocks noChangeAspect="1"/>
            </p:cNvSpPr>
            <p:nvPr/>
          </p:nvSpPr>
          <p:spPr bwMode="invGray">
            <a:xfrm>
              <a:off x="4805362" y="2249785"/>
              <a:ext cx="36512" cy="76200"/>
            </a:xfrm>
            <a:custGeom>
              <a:avLst/>
              <a:gdLst>
                <a:gd name="T0" fmla="*/ 0 w 50"/>
                <a:gd name="T1" fmla="*/ 2147483647 h 93"/>
                <a:gd name="T2" fmla="*/ 2147483647 w 50"/>
                <a:gd name="T3" fmla="*/ 2147483647 h 93"/>
                <a:gd name="T4" fmla="*/ 2147483647 w 50"/>
                <a:gd name="T5" fmla="*/ 2147483647 h 93"/>
                <a:gd name="T6" fmla="*/ 2147483647 w 50"/>
                <a:gd name="T7" fmla="*/ 2147483647 h 93"/>
                <a:gd name="T8" fmla="*/ 2147483647 w 50"/>
                <a:gd name="T9" fmla="*/ 0 h 93"/>
                <a:gd name="T10" fmla="*/ 0 w 50"/>
                <a:gd name="T11" fmla="*/ 2147483647 h 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93"/>
                <a:gd name="T20" fmla="*/ 50 w 50"/>
                <a:gd name="T21" fmla="*/ 93 h 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93">
                  <a:moveTo>
                    <a:pt x="0" y="14"/>
                  </a:moveTo>
                  <a:lnTo>
                    <a:pt x="9" y="85"/>
                  </a:lnTo>
                  <a:lnTo>
                    <a:pt x="29" y="93"/>
                  </a:lnTo>
                  <a:lnTo>
                    <a:pt x="50" y="37"/>
                  </a:lnTo>
                  <a:lnTo>
                    <a:pt x="31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27" name="Freeform 95"/>
            <p:cNvSpPr>
              <a:spLocks noChangeAspect="1"/>
            </p:cNvSpPr>
            <p:nvPr/>
          </p:nvSpPr>
          <p:spPr bwMode="invGray">
            <a:xfrm>
              <a:off x="4908549" y="2349798"/>
              <a:ext cx="76200" cy="49212"/>
            </a:xfrm>
            <a:custGeom>
              <a:avLst/>
              <a:gdLst>
                <a:gd name="T0" fmla="*/ 0 w 108"/>
                <a:gd name="T1" fmla="*/ 2147483647 h 61"/>
                <a:gd name="T2" fmla="*/ 2147483647 w 108"/>
                <a:gd name="T3" fmla="*/ 2147483647 h 61"/>
                <a:gd name="T4" fmla="*/ 2147483647 w 108"/>
                <a:gd name="T5" fmla="*/ 0 h 61"/>
                <a:gd name="T6" fmla="*/ 0 w 108"/>
                <a:gd name="T7" fmla="*/ 2147483647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61"/>
                <a:gd name="T14" fmla="*/ 108 w 10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61">
                  <a:moveTo>
                    <a:pt x="0" y="14"/>
                  </a:moveTo>
                  <a:lnTo>
                    <a:pt x="91" y="61"/>
                  </a:lnTo>
                  <a:lnTo>
                    <a:pt x="108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32" name="Freeform 156"/>
            <p:cNvSpPr>
              <a:spLocks noChangeAspect="1"/>
            </p:cNvSpPr>
            <p:nvPr/>
          </p:nvSpPr>
          <p:spPr bwMode="invGray">
            <a:xfrm>
              <a:off x="4784724" y="2391073"/>
              <a:ext cx="96838" cy="215900"/>
            </a:xfrm>
            <a:custGeom>
              <a:avLst/>
              <a:gdLst>
                <a:gd name="T0" fmla="*/ 0 w 137"/>
                <a:gd name="T1" fmla="*/ 2147483647 h 261"/>
                <a:gd name="T2" fmla="*/ 2147483647 w 137"/>
                <a:gd name="T3" fmla="*/ 2147483647 h 261"/>
                <a:gd name="T4" fmla="*/ 2147483647 w 137"/>
                <a:gd name="T5" fmla="*/ 2147483647 h 261"/>
                <a:gd name="T6" fmla="*/ 2147483647 w 137"/>
                <a:gd name="T7" fmla="*/ 0 h 261"/>
                <a:gd name="T8" fmla="*/ 2147483647 w 137"/>
                <a:gd name="T9" fmla="*/ 2147483647 h 261"/>
                <a:gd name="T10" fmla="*/ 2147483647 w 137"/>
                <a:gd name="T11" fmla="*/ 2147483647 h 261"/>
                <a:gd name="T12" fmla="*/ 2147483647 w 137"/>
                <a:gd name="T13" fmla="*/ 2147483647 h 261"/>
                <a:gd name="T14" fmla="*/ 2147483647 w 137"/>
                <a:gd name="T15" fmla="*/ 2147483647 h 261"/>
                <a:gd name="T16" fmla="*/ 2147483647 w 137"/>
                <a:gd name="T17" fmla="*/ 2147483647 h 261"/>
                <a:gd name="T18" fmla="*/ 2147483647 w 137"/>
                <a:gd name="T19" fmla="*/ 2147483647 h 261"/>
                <a:gd name="T20" fmla="*/ 0 w 137"/>
                <a:gd name="T21" fmla="*/ 2147483647 h 2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7"/>
                <a:gd name="T34" fmla="*/ 0 h 261"/>
                <a:gd name="T35" fmla="*/ 137 w 137"/>
                <a:gd name="T36" fmla="*/ 261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7" h="261">
                  <a:moveTo>
                    <a:pt x="0" y="122"/>
                  </a:moveTo>
                  <a:lnTo>
                    <a:pt x="30" y="98"/>
                  </a:lnTo>
                  <a:lnTo>
                    <a:pt x="45" y="3"/>
                  </a:lnTo>
                  <a:lnTo>
                    <a:pt x="128" y="0"/>
                  </a:lnTo>
                  <a:lnTo>
                    <a:pt x="107" y="32"/>
                  </a:lnTo>
                  <a:lnTo>
                    <a:pt x="132" y="72"/>
                  </a:lnTo>
                  <a:lnTo>
                    <a:pt x="83" y="122"/>
                  </a:lnTo>
                  <a:lnTo>
                    <a:pt x="137" y="153"/>
                  </a:lnTo>
                  <a:lnTo>
                    <a:pt x="68" y="261"/>
                  </a:lnTo>
                  <a:lnTo>
                    <a:pt x="58" y="192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36" name="Freeform 176"/>
            <p:cNvSpPr>
              <a:spLocks noChangeAspect="1"/>
            </p:cNvSpPr>
            <p:nvPr/>
          </p:nvSpPr>
          <p:spPr bwMode="invGray">
            <a:xfrm>
              <a:off x="5627687" y="2999085"/>
              <a:ext cx="90487" cy="136525"/>
            </a:xfrm>
            <a:custGeom>
              <a:avLst/>
              <a:gdLst>
                <a:gd name="T0" fmla="*/ 0 w 125"/>
                <a:gd name="T1" fmla="*/ 2147483647 h 164"/>
                <a:gd name="T2" fmla="*/ 2147483647 w 125"/>
                <a:gd name="T3" fmla="*/ 2147483647 h 164"/>
                <a:gd name="T4" fmla="*/ 2147483647 w 125"/>
                <a:gd name="T5" fmla="*/ 2147483647 h 164"/>
                <a:gd name="T6" fmla="*/ 2147483647 w 125"/>
                <a:gd name="T7" fmla="*/ 2147483647 h 164"/>
                <a:gd name="T8" fmla="*/ 2147483647 w 125"/>
                <a:gd name="T9" fmla="*/ 2147483647 h 164"/>
                <a:gd name="T10" fmla="*/ 2147483647 w 125"/>
                <a:gd name="T11" fmla="*/ 2147483647 h 164"/>
                <a:gd name="T12" fmla="*/ 2147483647 w 125"/>
                <a:gd name="T13" fmla="*/ 0 h 164"/>
                <a:gd name="T14" fmla="*/ 0 w 125"/>
                <a:gd name="T15" fmla="*/ 2147483647 h 1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5"/>
                <a:gd name="T25" fmla="*/ 0 h 164"/>
                <a:gd name="T26" fmla="*/ 125 w 125"/>
                <a:gd name="T27" fmla="*/ 164 h 1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5" h="164">
                  <a:moveTo>
                    <a:pt x="0" y="33"/>
                  </a:moveTo>
                  <a:lnTo>
                    <a:pt x="27" y="164"/>
                  </a:lnTo>
                  <a:lnTo>
                    <a:pt x="115" y="115"/>
                  </a:lnTo>
                  <a:lnTo>
                    <a:pt x="99" y="90"/>
                  </a:lnTo>
                  <a:lnTo>
                    <a:pt x="125" y="61"/>
                  </a:lnTo>
                  <a:lnTo>
                    <a:pt x="125" y="24"/>
                  </a:lnTo>
                  <a:lnTo>
                    <a:pt x="62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37" name="Freeform 178"/>
            <p:cNvSpPr>
              <a:spLocks noChangeAspect="1"/>
            </p:cNvSpPr>
            <p:nvPr/>
          </p:nvSpPr>
          <p:spPr bwMode="invGray">
            <a:xfrm>
              <a:off x="4884737" y="3665835"/>
              <a:ext cx="303212" cy="354013"/>
            </a:xfrm>
            <a:custGeom>
              <a:avLst/>
              <a:gdLst>
                <a:gd name="T0" fmla="*/ 0 w 439"/>
                <a:gd name="T1" fmla="*/ 2147483647 h 429"/>
                <a:gd name="T2" fmla="*/ 2147483647 w 439"/>
                <a:gd name="T3" fmla="*/ 2147483647 h 429"/>
                <a:gd name="T4" fmla="*/ 2147483647 w 439"/>
                <a:gd name="T5" fmla="*/ 2147483647 h 429"/>
                <a:gd name="T6" fmla="*/ 2147483647 w 439"/>
                <a:gd name="T7" fmla="*/ 2147483647 h 429"/>
                <a:gd name="T8" fmla="*/ 2147483647 w 439"/>
                <a:gd name="T9" fmla="*/ 2147483647 h 429"/>
                <a:gd name="T10" fmla="*/ 2147483647 w 439"/>
                <a:gd name="T11" fmla="*/ 2147483647 h 429"/>
                <a:gd name="T12" fmla="*/ 2147483647 w 439"/>
                <a:gd name="T13" fmla="*/ 2147483647 h 429"/>
                <a:gd name="T14" fmla="*/ 2147483647 w 439"/>
                <a:gd name="T15" fmla="*/ 2147483647 h 429"/>
                <a:gd name="T16" fmla="*/ 2147483647 w 439"/>
                <a:gd name="T17" fmla="*/ 2147483647 h 429"/>
                <a:gd name="T18" fmla="*/ 2147483647 w 439"/>
                <a:gd name="T19" fmla="*/ 2147483647 h 429"/>
                <a:gd name="T20" fmla="*/ 2147483647 w 439"/>
                <a:gd name="T21" fmla="*/ 2147483647 h 429"/>
                <a:gd name="T22" fmla="*/ 2147483647 w 439"/>
                <a:gd name="T23" fmla="*/ 2147483647 h 429"/>
                <a:gd name="T24" fmla="*/ 2147483647 w 439"/>
                <a:gd name="T25" fmla="*/ 2147483647 h 429"/>
                <a:gd name="T26" fmla="*/ 2147483647 w 439"/>
                <a:gd name="T27" fmla="*/ 2147483647 h 429"/>
                <a:gd name="T28" fmla="*/ 2147483647 w 439"/>
                <a:gd name="T29" fmla="*/ 0 h 429"/>
                <a:gd name="T30" fmla="*/ 2147483647 w 439"/>
                <a:gd name="T31" fmla="*/ 2147483647 h 429"/>
                <a:gd name="T32" fmla="*/ 2147483647 w 439"/>
                <a:gd name="T33" fmla="*/ 2147483647 h 429"/>
                <a:gd name="T34" fmla="*/ 0 w 439"/>
                <a:gd name="T35" fmla="*/ 2147483647 h 4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9"/>
                <a:gd name="T55" fmla="*/ 0 h 429"/>
                <a:gd name="T56" fmla="*/ 439 w 439"/>
                <a:gd name="T57" fmla="*/ 429 h 4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9" h="429">
                  <a:moveTo>
                    <a:pt x="0" y="402"/>
                  </a:moveTo>
                  <a:lnTo>
                    <a:pt x="58" y="388"/>
                  </a:lnTo>
                  <a:lnTo>
                    <a:pt x="340" y="429"/>
                  </a:lnTo>
                  <a:lnTo>
                    <a:pt x="405" y="411"/>
                  </a:lnTo>
                  <a:lnTo>
                    <a:pt x="362" y="378"/>
                  </a:lnTo>
                  <a:lnTo>
                    <a:pt x="362" y="248"/>
                  </a:lnTo>
                  <a:lnTo>
                    <a:pt x="439" y="248"/>
                  </a:lnTo>
                  <a:lnTo>
                    <a:pt x="433" y="176"/>
                  </a:lnTo>
                  <a:lnTo>
                    <a:pt x="362" y="183"/>
                  </a:lnTo>
                  <a:lnTo>
                    <a:pt x="355" y="60"/>
                  </a:lnTo>
                  <a:lnTo>
                    <a:pt x="322" y="37"/>
                  </a:lnTo>
                  <a:lnTo>
                    <a:pt x="278" y="39"/>
                  </a:lnTo>
                  <a:lnTo>
                    <a:pt x="267" y="76"/>
                  </a:lnTo>
                  <a:lnTo>
                    <a:pt x="218" y="80"/>
                  </a:lnTo>
                  <a:lnTo>
                    <a:pt x="160" y="0"/>
                  </a:lnTo>
                  <a:lnTo>
                    <a:pt x="28" y="17"/>
                  </a:lnTo>
                  <a:lnTo>
                    <a:pt x="76" y="180"/>
                  </a:lnTo>
                  <a:lnTo>
                    <a:pt x="0" y="402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38" name="Freeform 179"/>
            <p:cNvSpPr>
              <a:spLocks noChangeAspect="1"/>
            </p:cNvSpPr>
            <p:nvPr/>
          </p:nvSpPr>
          <p:spPr bwMode="invGray">
            <a:xfrm>
              <a:off x="4895849" y="3632498"/>
              <a:ext cx="25400" cy="33337"/>
            </a:xfrm>
            <a:custGeom>
              <a:avLst/>
              <a:gdLst>
                <a:gd name="T0" fmla="*/ 0 w 35"/>
                <a:gd name="T1" fmla="*/ 2147483647 h 38"/>
                <a:gd name="T2" fmla="*/ 2147483647 w 35"/>
                <a:gd name="T3" fmla="*/ 2147483647 h 38"/>
                <a:gd name="T4" fmla="*/ 2147483647 w 35"/>
                <a:gd name="T5" fmla="*/ 0 h 38"/>
                <a:gd name="T6" fmla="*/ 0 w 35"/>
                <a:gd name="T7" fmla="*/ 214748364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38"/>
                <a:gd name="T14" fmla="*/ 35 w 35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38">
                  <a:moveTo>
                    <a:pt x="0" y="12"/>
                  </a:moveTo>
                  <a:lnTo>
                    <a:pt x="12" y="38"/>
                  </a:lnTo>
                  <a:lnTo>
                    <a:pt x="35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39" name="Freeform 180"/>
            <p:cNvSpPr>
              <a:spLocks noChangeAspect="1"/>
            </p:cNvSpPr>
            <p:nvPr/>
          </p:nvSpPr>
          <p:spPr bwMode="invGray">
            <a:xfrm>
              <a:off x="5086349" y="4011910"/>
              <a:ext cx="225425" cy="265113"/>
            </a:xfrm>
            <a:custGeom>
              <a:avLst/>
              <a:gdLst>
                <a:gd name="T0" fmla="*/ 0 w 326"/>
                <a:gd name="T1" fmla="*/ 2147483647 h 322"/>
                <a:gd name="T2" fmla="*/ 0 w 326"/>
                <a:gd name="T3" fmla="*/ 2147483647 h 322"/>
                <a:gd name="T4" fmla="*/ 2147483647 w 326"/>
                <a:gd name="T5" fmla="*/ 2147483647 h 322"/>
                <a:gd name="T6" fmla="*/ 2147483647 w 326"/>
                <a:gd name="T7" fmla="*/ 2147483647 h 322"/>
                <a:gd name="T8" fmla="*/ 2147483647 w 326"/>
                <a:gd name="T9" fmla="*/ 2147483647 h 322"/>
                <a:gd name="T10" fmla="*/ 2147483647 w 326"/>
                <a:gd name="T11" fmla="*/ 2147483647 h 322"/>
                <a:gd name="T12" fmla="*/ 2147483647 w 326"/>
                <a:gd name="T13" fmla="*/ 0 h 322"/>
                <a:gd name="T14" fmla="*/ 2147483647 w 326"/>
                <a:gd name="T15" fmla="*/ 2147483647 h 322"/>
                <a:gd name="T16" fmla="*/ 2147483647 w 326"/>
                <a:gd name="T17" fmla="*/ 2147483647 h 322"/>
                <a:gd name="T18" fmla="*/ 2147483647 w 326"/>
                <a:gd name="T19" fmla="*/ 2147483647 h 322"/>
                <a:gd name="T20" fmla="*/ 2147483647 w 326"/>
                <a:gd name="T21" fmla="*/ 2147483647 h 322"/>
                <a:gd name="T22" fmla="*/ 2147483647 w 326"/>
                <a:gd name="T23" fmla="*/ 2147483647 h 322"/>
                <a:gd name="T24" fmla="*/ 2147483647 w 326"/>
                <a:gd name="T25" fmla="*/ 2147483647 h 322"/>
                <a:gd name="T26" fmla="*/ 2147483647 w 326"/>
                <a:gd name="T27" fmla="*/ 2147483647 h 322"/>
                <a:gd name="T28" fmla="*/ 0 w 326"/>
                <a:gd name="T29" fmla="*/ 2147483647 h 3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6"/>
                <a:gd name="T46" fmla="*/ 0 h 322"/>
                <a:gd name="T47" fmla="*/ 326 w 326"/>
                <a:gd name="T48" fmla="*/ 322 h 3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6" h="322">
                  <a:moveTo>
                    <a:pt x="0" y="248"/>
                  </a:moveTo>
                  <a:lnTo>
                    <a:pt x="0" y="151"/>
                  </a:lnTo>
                  <a:lnTo>
                    <a:pt x="36" y="150"/>
                  </a:lnTo>
                  <a:lnTo>
                    <a:pt x="36" y="25"/>
                  </a:lnTo>
                  <a:lnTo>
                    <a:pt x="102" y="10"/>
                  </a:lnTo>
                  <a:lnTo>
                    <a:pt x="124" y="32"/>
                  </a:lnTo>
                  <a:lnTo>
                    <a:pt x="182" y="0"/>
                  </a:lnTo>
                  <a:lnTo>
                    <a:pt x="279" y="134"/>
                  </a:lnTo>
                  <a:lnTo>
                    <a:pt x="326" y="157"/>
                  </a:lnTo>
                  <a:lnTo>
                    <a:pt x="194" y="278"/>
                  </a:lnTo>
                  <a:lnTo>
                    <a:pt x="118" y="278"/>
                  </a:lnTo>
                  <a:lnTo>
                    <a:pt x="77" y="321"/>
                  </a:lnTo>
                  <a:lnTo>
                    <a:pt x="29" y="322"/>
                  </a:lnTo>
                  <a:lnTo>
                    <a:pt x="30" y="284"/>
                  </a:lnTo>
                  <a:lnTo>
                    <a:pt x="0" y="248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40" name="Freeform 181"/>
            <p:cNvSpPr>
              <a:spLocks noChangeAspect="1"/>
            </p:cNvSpPr>
            <p:nvPr/>
          </p:nvSpPr>
          <p:spPr bwMode="invGray">
            <a:xfrm>
              <a:off x="5305424" y="3565823"/>
              <a:ext cx="41275" cy="58737"/>
            </a:xfrm>
            <a:custGeom>
              <a:avLst/>
              <a:gdLst>
                <a:gd name="T0" fmla="*/ 0 w 60"/>
                <a:gd name="T1" fmla="*/ 2147483647 h 69"/>
                <a:gd name="T2" fmla="*/ 2147483647 w 60"/>
                <a:gd name="T3" fmla="*/ 2147483647 h 69"/>
                <a:gd name="T4" fmla="*/ 2147483647 w 60"/>
                <a:gd name="T5" fmla="*/ 2147483647 h 69"/>
                <a:gd name="T6" fmla="*/ 2147483647 w 60"/>
                <a:gd name="T7" fmla="*/ 2147483647 h 69"/>
                <a:gd name="T8" fmla="*/ 2147483647 w 60"/>
                <a:gd name="T9" fmla="*/ 0 h 69"/>
                <a:gd name="T10" fmla="*/ 0 w 60"/>
                <a:gd name="T11" fmla="*/ 2147483647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"/>
                <a:gd name="T19" fmla="*/ 0 h 69"/>
                <a:gd name="T20" fmla="*/ 60 w 60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" h="69">
                  <a:moveTo>
                    <a:pt x="0" y="10"/>
                  </a:moveTo>
                  <a:lnTo>
                    <a:pt x="7" y="36"/>
                  </a:lnTo>
                  <a:lnTo>
                    <a:pt x="22" y="69"/>
                  </a:lnTo>
                  <a:lnTo>
                    <a:pt x="60" y="29"/>
                  </a:lnTo>
                  <a:lnTo>
                    <a:pt x="58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41" name="Freeform 182"/>
            <p:cNvSpPr>
              <a:spLocks noChangeAspect="1"/>
            </p:cNvSpPr>
            <p:nvPr/>
          </p:nvSpPr>
          <p:spPr bwMode="invGray">
            <a:xfrm>
              <a:off x="4811712" y="3132435"/>
              <a:ext cx="182562" cy="320675"/>
            </a:xfrm>
            <a:custGeom>
              <a:avLst/>
              <a:gdLst>
                <a:gd name="T0" fmla="*/ 0 w 268"/>
                <a:gd name="T1" fmla="*/ 2147483647 h 389"/>
                <a:gd name="T2" fmla="*/ 2147483647 w 268"/>
                <a:gd name="T3" fmla="*/ 2147483647 h 389"/>
                <a:gd name="T4" fmla="*/ 2147483647 w 268"/>
                <a:gd name="T5" fmla="*/ 2147483647 h 389"/>
                <a:gd name="T6" fmla="*/ 2147483647 w 268"/>
                <a:gd name="T7" fmla="*/ 2147483647 h 389"/>
                <a:gd name="T8" fmla="*/ 2147483647 w 268"/>
                <a:gd name="T9" fmla="*/ 2147483647 h 389"/>
                <a:gd name="T10" fmla="*/ 2147483647 w 268"/>
                <a:gd name="T11" fmla="*/ 2147483647 h 389"/>
                <a:gd name="T12" fmla="*/ 2147483647 w 268"/>
                <a:gd name="T13" fmla="*/ 0 h 389"/>
                <a:gd name="T14" fmla="*/ 2147483647 w 268"/>
                <a:gd name="T15" fmla="*/ 2147483647 h 389"/>
                <a:gd name="T16" fmla="*/ 2147483647 w 268"/>
                <a:gd name="T17" fmla="*/ 2147483647 h 389"/>
                <a:gd name="T18" fmla="*/ 2147483647 w 268"/>
                <a:gd name="T19" fmla="*/ 2147483647 h 389"/>
                <a:gd name="T20" fmla="*/ 2147483647 w 268"/>
                <a:gd name="T21" fmla="*/ 2147483647 h 389"/>
                <a:gd name="T22" fmla="*/ 2147483647 w 268"/>
                <a:gd name="T23" fmla="*/ 2147483647 h 389"/>
                <a:gd name="T24" fmla="*/ 2147483647 w 268"/>
                <a:gd name="T25" fmla="*/ 2147483647 h 389"/>
                <a:gd name="T26" fmla="*/ 2147483647 w 268"/>
                <a:gd name="T27" fmla="*/ 2147483647 h 389"/>
                <a:gd name="T28" fmla="*/ 2147483647 w 268"/>
                <a:gd name="T29" fmla="*/ 2147483647 h 389"/>
                <a:gd name="T30" fmla="*/ 2147483647 w 268"/>
                <a:gd name="T31" fmla="*/ 2147483647 h 389"/>
                <a:gd name="T32" fmla="*/ 2147483647 w 268"/>
                <a:gd name="T33" fmla="*/ 2147483647 h 389"/>
                <a:gd name="T34" fmla="*/ 0 w 268"/>
                <a:gd name="T35" fmla="*/ 2147483647 h 3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8"/>
                <a:gd name="T55" fmla="*/ 0 h 389"/>
                <a:gd name="T56" fmla="*/ 268 w 268"/>
                <a:gd name="T57" fmla="*/ 389 h 38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8" h="389">
                  <a:moveTo>
                    <a:pt x="0" y="278"/>
                  </a:moveTo>
                  <a:lnTo>
                    <a:pt x="38" y="204"/>
                  </a:lnTo>
                  <a:lnTo>
                    <a:pt x="103" y="214"/>
                  </a:lnTo>
                  <a:lnTo>
                    <a:pt x="175" y="63"/>
                  </a:lnTo>
                  <a:lnTo>
                    <a:pt x="210" y="36"/>
                  </a:lnTo>
                  <a:lnTo>
                    <a:pt x="196" y="6"/>
                  </a:lnTo>
                  <a:lnTo>
                    <a:pt x="213" y="0"/>
                  </a:lnTo>
                  <a:lnTo>
                    <a:pt x="238" y="94"/>
                  </a:lnTo>
                  <a:lnTo>
                    <a:pt x="196" y="111"/>
                  </a:lnTo>
                  <a:lnTo>
                    <a:pt x="245" y="186"/>
                  </a:lnTo>
                  <a:lnTo>
                    <a:pt x="213" y="274"/>
                  </a:lnTo>
                  <a:lnTo>
                    <a:pt x="268" y="341"/>
                  </a:lnTo>
                  <a:lnTo>
                    <a:pt x="262" y="389"/>
                  </a:lnTo>
                  <a:lnTo>
                    <a:pt x="170" y="367"/>
                  </a:lnTo>
                  <a:lnTo>
                    <a:pt x="100" y="366"/>
                  </a:lnTo>
                  <a:lnTo>
                    <a:pt x="43" y="367"/>
                  </a:lnTo>
                  <a:lnTo>
                    <a:pt x="42" y="303"/>
                  </a:lnTo>
                  <a:lnTo>
                    <a:pt x="0" y="278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42" name="Freeform 183"/>
            <p:cNvSpPr>
              <a:spLocks noChangeAspect="1"/>
            </p:cNvSpPr>
            <p:nvPr/>
          </p:nvSpPr>
          <p:spPr bwMode="invGray">
            <a:xfrm>
              <a:off x="4956174" y="3184823"/>
              <a:ext cx="312738" cy="230187"/>
            </a:xfrm>
            <a:custGeom>
              <a:avLst/>
              <a:gdLst>
                <a:gd name="T0" fmla="*/ 0 w 454"/>
                <a:gd name="T1" fmla="*/ 2147483647 h 280"/>
                <a:gd name="T2" fmla="*/ 2147483647 w 454"/>
                <a:gd name="T3" fmla="*/ 2147483647 h 280"/>
                <a:gd name="T4" fmla="*/ 2147483647 w 454"/>
                <a:gd name="T5" fmla="*/ 2147483647 h 280"/>
                <a:gd name="T6" fmla="*/ 2147483647 w 454"/>
                <a:gd name="T7" fmla="*/ 2147483647 h 280"/>
                <a:gd name="T8" fmla="*/ 2147483647 w 454"/>
                <a:gd name="T9" fmla="*/ 2147483647 h 280"/>
                <a:gd name="T10" fmla="*/ 2147483647 w 454"/>
                <a:gd name="T11" fmla="*/ 0 h 280"/>
                <a:gd name="T12" fmla="*/ 2147483647 w 454"/>
                <a:gd name="T13" fmla="*/ 2147483647 h 280"/>
                <a:gd name="T14" fmla="*/ 2147483647 w 454"/>
                <a:gd name="T15" fmla="*/ 2147483647 h 280"/>
                <a:gd name="T16" fmla="*/ 2147483647 w 454"/>
                <a:gd name="T17" fmla="*/ 2147483647 h 280"/>
                <a:gd name="T18" fmla="*/ 2147483647 w 454"/>
                <a:gd name="T19" fmla="*/ 2147483647 h 280"/>
                <a:gd name="T20" fmla="*/ 2147483647 w 454"/>
                <a:gd name="T21" fmla="*/ 2147483647 h 280"/>
                <a:gd name="T22" fmla="*/ 2147483647 w 454"/>
                <a:gd name="T23" fmla="*/ 2147483647 h 280"/>
                <a:gd name="T24" fmla="*/ 2147483647 w 454"/>
                <a:gd name="T25" fmla="*/ 2147483647 h 280"/>
                <a:gd name="T26" fmla="*/ 2147483647 w 454"/>
                <a:gd name="T27" fmla="*/ 2147483647 h 280"/>
                <a:gd name="T28" fmla="*/ 0 w 454"/>
                <a:gd name="T29" fmla="*/ 2147483647 h 2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54"/>
                <a:gd name="T46" fmla="*/ 0 h 280"/>
                <a:gd name="T47" fmla="*/ 454 w 454"/>
                <a:gd name="T48" fmla="*/ 280 h 2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54" h="280">
                  <a:moveTo>
                    <a:pt x="0" y="213"/>
                  </a:moveTo>
                  <a:lnTo>
                    <a:pt x="32" y="125"/>
                  </a:lnTo>
                  <a:lnTo>
                    <a:pt x="144" y="102"/>
                  </a:lnTo>
                  <a:lnTo>
                    <a:pt x="156" y="74"/>
                  </a:lnTo>
                  <a:lnTo>
                    <a:pt x="208" y="64"/>
                  </a:lnTo>
                  <a:lnTo>
                    <a:pt x="285" y="0"/>
                  </a:lnTo>
                  <a:lnTo>
                    <a:pt x="310" y="75"/>
                  </a:lnTo>
                  <a:lnTo>
                    <a:pt x="369" y="102"/>
                  </a:lnTo>
                  <a:lnTo>
                    <a:pt x="454" y="203"/>
                  </a:lnTo>
                  <a:lnTo>
                    <a:pt x="243" y="233"/>
                  </a:lnTo>
                  <a:lnTo>
                    <a:pt x="175" y="203"/>
                  </a:lnTo>
                  <a:lnTo>
                    <a:pt x="144" y="253"/>
                  </a:lnTo>
                  <a:lnTo>
                    <a:pt x="84" y="253"/>
                  </a:lnTo>
                  <a:lnTo>
                    <a:pt x="55" y="280"/>
                  </a:lnTo>
                  <a:lnTo>
                    <a:pt x="0" y="213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43" name="Freeform 184"/>
            <p:cNvSpPr>
              <a:spLocks noChangeAspect="1"/>
            </p:cNvSpPr>
            <p:nvPr/>
          </p:nvSpPr>
          <p:spPr bwMode="invGray">
            <a:xfrm>
              <a:off x="4930774" y="2816523"/>
              <a:ext cx="255588" cy="469900"/>
            </a:xfrm>
            <a:custGeom>
              <a:avLst/>
              <a:gdLst>
                <a:gd name="T0" fmla="*/ 0 w 371"/>
                <a:gd name="T1" fmla="*/ 2147483647 h 567"/>
                <a:gd name="T2" fmla="*/ 2147483647 w 371"/>
                <a:gd name="T3" fmla="*/ 2147483647 h 567"/>
                <a:gd name="T4" fmla="*/ 2147483647 w 371"/>
                <a:gd name="T5" fmla="*/ 2147483647 h 567"/>
                <a:gd name="T6" fmla="*/ 2147483647 w 371"/>
                <a:gd name="T7" fmla="*/ 2147483647 h 567"/>
                <a:gd name="T8" fmla="*/ 2147483647 w 371"/>
                <a:gd name="T9" fmla="*/ 2147483647 h 567"/>
                <a:gd name="T10" fmla="*/ 2147483647 w 371"/>
                <a:gd name="T11" fmla="*/ 2147483647 h 567"/>
                <a:gd name="T12" fmla="*/ 2147483647 w 371"/>
                <a:gd name="T13" fmla="*/ 2147483647 h 567"/>
                <a:gd name="T14" fmla="*/ 2147483647 w 371"/>
                <a:gd name="T15" fmla="*/ 2147483647 h 567"/>
                <a:gd name="T16" fmla="*/ 2147483647 w 371"/>
                <a:gd name="T17" fmla="*/ 2147483647 h 567"/>
                <a:gd name="T18" fmla="*/ 2147483647 w 371"/>
                <a:gd name="T19" fmla="*/ 2147483647 h 567"/>
                <a:gd name="T20" fmla="*/ 2147483647 w 371"/>
                <a:gd name="T21" fmla="*/ 2147483647 h 567"/>
                <a:gd name="T22" fmla="*/ 2147483647 w 371"/>
                <a:gd name="T23" fmla="*/ 2147483647 h 567"/>
                <a:gd name="T24" fmla="*/ 2147483647 w 371"/>
                <a:gd name="T25" fmla="*/ 2147483647 h 567"/>
                <a:gd name="T26" fmla="*/ 2147483647 w 371"/>
                <a:gd name="T27" fmla="*/ 2147483647 h 567"/>
                <a:gd name="T28" fmla="*/ 2147483647 w 371"/>
                <a:gd name="T29" fmla="*/ 0 h 567"/>
                <a:gd name="T30" fmla="*/ 2147483647 w 371"/>
                <a:gd name="T31" fmla="*/ 2147483647 h 567"/>
                <a:gd name="T32" fmla="*/ 2147483647 w 371"/>
                <a:gd name="T33" fmla="*/ 2147483647 h 567"/>
                <a:gd name="T34" fmla="*/ 2147483647 w 371"/>
                <a:gd name="T35" fmla="*/ 2147483647 h 567"/>
                <a:gd name="T36" fmla="*/ 2147483647 w 371"/>
                <a:gd name="T37" fmla="*/ 2147483647 h 567"/>
                <a:gd name="T38" fmla="*/ 0 w 371"/>
                <a:gd name="T39" fmla="*/ 2147483647 h 5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71"/>
                <a:gd name="T61" fmla="*/ 0 h 567"/>
                <a:gd name="T62" fmla="*/ 371 w 371"/>
                <a:gd name="T63" fmla="*/ 567 h 5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71" h="567">
                  <a:moveTo>
                    <a:pt x="0" y="324"/>
                  </a:moveTo>
                  <a:lnTo>
                    <a:pt x="53" y="353"/>
                  </a:lnTo>
                  <a:lnTo>
                    <a:pt x="39" y="381"/>
                  </a:lnTo>
                  <a:lnTo>
                    <a:pt x="64" y="475"/>
                  </a:lnTo>
                  <a:lnTo>
                    <a:pt x="22" y="492"/>
                  </a:lnTo>
                  <a:lnTo>
                    <a:pt x="71" y="567"/>
                  </a:lnTo>
                  <a:lnTo>
                    <a:pt x="183" y="544"/>
                  </a:lnTo>
                  <a:lnTo>
                    <a:pt x="195" y="516"/>
                  </a:lnTo>
                  <a:lnTo>
                    <a:pt x="247" y="506"/>
                  </a:lnTo>
                  <a:lnTo>
                    <a:pt x="324" y="442"/>
                  </a:lnTo>
                  <a:lnTo>
                    <a:pt x="297" y="374"/>
                  </a:lnTo>
                  <a:lnTo>
                    <a:pt x="334" y="281"/>
                  </a:lnTo>
                  <a:lnTo>
                    <a:pt x="369" y="274"/>
                  </a:lnTo>
                  <a:lnTo>
                    <a:pt x="371" y="143"/>
                  </a:lnTo>
                  <a:lnTo>
                    <a:pt x="93" y="0"/>
                  </a:lnTo>
                  <a:lnTo>
                    <a:pt x="56" y="14"/>
                  </a:lnTo>
                  <a:lnTo>
                    <a:pt x="56" y="69"/>
                  </a:lnTo>
                  <a:lnTo>
                    <a:pt x="93" y="108"/>
                  </a:lnTo>
                  <a:lnTo>
                    <a:pt x="71" y="233"/>
                  </a:lnTo>
                  <a:lnTo>
                    <a:pt x="0" y="324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44" name="Freeform 185"/>
            <p:cNvSpPr>
              <a:spLocks noChangeAspect="1"/>
            </p:cNvSpPr>
            <p:nvPr/>
          </p:nvSpPr>
          <p:spPr bwMode="invGray">
            <a:xfrm>
              <a:off x="4876799" y="3392785"/>
              <a:ext cx="179388" cy="249238"/>
            </a:xfrm>
            <a:custGeom>
              <a:avLst/>
              <a:gdLst>
                <a:gd name="T0" fmla="*/ 0 w 260"/>
                <a:gd name="T1" fmla="*/ 2147483647 h 301"/>
                <a:gd name="T2" fmla="*/ 2147483647 w 260"/>
                <a:gd name="T3" fmla="*/ 2147483647 h 301"/>
                <a:gd name="T4" fmla="*/ 2147483647 w 260"/>
                <a:gd name="T5" fmla="*/ 2147483647 h 301"/>
                <a:gd name="T6" fmla="*/ 2147483647 w 260"/>
                <a:gd name="T7" fmla="*/ 2147483647 h 301"/>
                <a:gd name="T8" fmla="*/ 2147483647 w 260"/>
                <a:gd name="T9" fmla="*/ 2147483647 h 301"/>
                <a:gd name="T10" fmla="*/ 2147483647 w 260"/>
                <a:gd name="T11" fmla="*/ 2147483647 h 301"/>
                <a:gd name="T12" fmla="*/ 2147483647 w 260"/>
                <a:gd name="T13" fmla="*/ 2147483647 h 301"/>
                <a:gd name="T14" fmla="*/ 2147483647 w 260"/>
                <a:gd name="T15" fmla="*/ 0 h 301"/>
                <a:gd name="T16" fmla="*/ 2147483647 w 260"/>
                <a:gd name="T17" fmla="*/ 0 h 301"/>
                <a:gd name="T18" fmla="*/ 2147483647 w 260"/>
                <a:gd name="T19" fmla="*/ 2147483647 h 301"/>
                <a:gd name="T20" fmla="*/ 2147483647 w 260"/>
                <a:gd name="T21" fmla="*/ 2147483647 h 301"/>
                <a:gd name="T22" fmla="*/ 2147483647 w 260"/>
                <a:gd name="T23" fmla="*/ 2147483647 h 301"/>
                <a:gd name="T24" fmla="*/ 2147483647 w 260"/>
                <a:gd name="T25" fmla="*/ 2147483647 h 301"/>
                <a:gd name="T26" fmla="*/ 2147483647 w 260"/>
                <a:gd name="T27" fmla="*/ 2147483647 h 301"/>
                <a:gd name="T28" fmla="*/ 2147483647 w 260"/>
                <a:gd name="T29" fmla="*/ 2147483647 h 301"/>
                <a:gd name="T30" fmla="*/ 2147483647 w 260"/>
                <a:gd name="T31" fmla="*/ 2147483647 h 301"/>
                <a:gd name="T32" fmla="*/ 0 w 260"/>
                <a:gd name="T33" fmla="*/ 2147483647 h 3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0"/>
                <a:gd name="T52" fmla="*/ 0 h 301"/>
                <a:gd name="T53" fmla="*/ 260 w 260"/>
                <a:gd name="T54" fmla="*/ 301 h 3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0" h="301">
                  <a:moveTo>
                    <a:pt x="0" y="263"/>
                  </a:moveTo>
                  <a:lnTo>
                    <a:pt x="27" y="301"/>
                  </a:lnTo>
                  <a:lnTo>
                    <a:pt x="62" y="289"/>
                  </a:lnTo>
                  <a:lnTo>
                    <a:pt x="115" y="293"/>
                  </a:lnTo>
                  <a:lnTo>
                    <a:pt x="163" y="261"/>
                  </a:lnTo>
                  <a:lnTo>
                    <a:pt x="177" y="201"/>
                  </a:lnTo>
                  <a:lnTo>
                    <a:pt x="228" y="151"/>
                  </a:lnTo>
                  <a:lnTo>
                    <a:pt x="260" y="0"/>
                  </a:lnTo>
                  <a:lnTo>
                    <a:pt x="200" y="0"/>
                  </a:lnTo>
                  <a:lnTo>
                    <a:pt x="171" y="27"/>
                  </a:lnTo>
                  <a:lnTo>
                    <a:pt x="165" y="75"/>
                  </a:lnTo>
                  <a:lnTo>
                    <a:pt x="73" y="53"/>
                  </a:lnTo>
                  <a:lnTo>
                    <a:pt x="71" y="85"/>
                  </a:lnTo>
                  <a:lnTo>
                    <a:pt x="107" y="87"/>
                  </a:lnTo>
                  <a:lnTo>
                    <a:pt x="96" y="206"/>
                  </a:lnTo>
                  <a:lnTo>
                    <a:pt x="51" y="192"/>
                  </a:lnTo>
                  <a:lnTo>
                    <a:pt x="0" y="263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45" name="Freeform 186"/>
            <p:cNvSpPr>
              <a:spLocks noChangeAspect="1"/>
            </p:cNvSpPr>
            <p:nvPr/>
          </p:nvSpPr>
          <p:spPr bwMode="invGray">
            <a:xfrm>
              <a:off x="4903787" y="3349923"/>
              <a:ext cx="454025" cy="530225"/>
            </a:xfrm>
            <a:custGeom>
              <a:avLst/>
              <a:gdLst>
                <a:gd name="T0" fmla="*/ 0 w 659"/>
                <a:gd name="T1" fmla="*/ 2147483647 h 635"/>
                <a:gd name="T2" fmla="*/ 2147483647 w 659"/>
                <a:gd name="T3" fmla="*/ 2147483647 h 635"/>
                <a:gd name="T4" fmla="*/ 2147483647 w 659"/>
                <a:gd name="T5" fmla="*/ 2147483647 h 635"/>
                <a:gd name="T6" fmla="*/ 2147483647 w 659"/>
                <a:gd name="T7" fmla="*/ 2147483647 h 635"/>
                <a:gd name="T8" fmla="*/ 2147483647 w 659"/>
                <a:gd name="T9" fmla="*/ 2147483647 h 635"/>
                <a:gd name="T10" fmla="*/ 2147483647 w 659"/>
                <a:gd name="T11" fmla="*/ 2147483647 h 635"/>
                <a:gd name="T12" fmla="*/ 2147483647 w 659"/>
                <a:gd name="T13" fmla="*/ 2147483647 h 635"/>
                <a:gd name="T14" fmla="*/ 2147483647 w 659"/>
                <a:gd name="T15" fmla="*/ 2147483647 h 635"/>
                <a:gd name="T16" fmla="*/ 2147483647 w 659"/>
                <a:gd name="T17" fmla="*/ 2147483647 h 635"/>
                <a:gd name="T18" fmla="*/ 2147483647 w 659"/>
                <a:gd name="T19" fmla="*/ 2147483647 h 635"/>
                <a:gd name="T20" fmla="*/ 2147483647 w 659"/>
                <a:gd name="T21" fmla="*/ 2147483647 h 635"/>
                <a:gd name="T22" fmla="*/ 2147483647 w 659"/>
                <a:gd name="T23" fmla="*/ 2147483647 h 635"/>
                <a:gd name="T24" fmla="*/ 2147483647 w 659"/>
                <a:gd name="T25" fmla="*/ 2147483647 h 635"/>
                <a:gd name="T26" fmla="*/ 2147483647 w 659"/>
                <a:gd name="T27" fmla="*/ 2147483647 h 635"/>
                <a:gd name="T28" fmla="*/ 2147483647 w 659"/>
                <a:gd name="T29" fmla="*/ 2147483647 h 635"/>
                <a:gd name="T30" fmla="*/ 2147483647 w 659"/>
                <a:gd name="T31" fmla="*/ 2147483647 h 635"/>
                <a:gd name="T32" fmla="*/ 2147483647 w 659"/>
                <a:gd name="T33" fmla="*/ 2147483647 h 635"/>
                <a:gd name="T34" fmla="*/ 2147483647 w 659"/>
                <a:gd name="T35" fmla="*/ 2147483647 h 635"/>
                <a:gd name="T36" fmla="*/ 2147483647 w 659"/>
                <a:gd name="T37" fmla="*/ 2147483647 h 635"/>
                <a:gd name="T38" fmla="*/ 2147483647 w 659"/>
                <a:gd name="T39" fmla="*/ 2147483647 h 635"/>
                <a:gd name="T40" fmla="*/ 2147483647 w 659"/>
                <a:gd name="T41" fmla="*/ 2147483647 h 635"/>
                <a:gd name="T42" fmla="*/ 2147483647 w 659"/>
                <a:gd name="T43" fmla="*/ 2147483647 h 635"/>
                <a:gd name="T44" fmla="*/ 2147483647 w 659"/>
                <a:gd name="T45" fmla="*/ 0 h 635"/>
                <a:gd name="T46" fmla="*/ 2147483647 w 659"/>
                <a:gd name="T47" fmla="*/ 2147483647 h 635"/>
                <a:gd name="T48" fmla="*/ 2147483647 w 659"/>
                <a:gd name="T49" fmla="*/ 0 h 635"/>
                <a:gd name="T50" fmla="*/ 2147483647 w 659"/>
                <a:gd name="T51" fmla="*/ 2147483647 h 635"/>
                <a:gd name="T52" fmla="*/ 2147483647 w 659"/>
                <a:gd name="T53" fmla="*/ 2147483647 h 635"/>
                <a:gd name="T54" fmla="*/ 2147483647 w 659"/>
                <a:gd name="T55" fmla="*/ 2147483647 h 635"/>
                <a:gd name="T56" fmla="*/ 2147483647 w 659"/>
                <a:gd name="T57" fmla="*/ 2147483647 h 635"/>
                <a:gd name="T58" fmla="*/ 2147483647 w 659"/>
                <a:gd name="T59" fmla="*/ 2147483647 h 635"/>
                <a:gd name="T60" fmla="*/ 2147483647 w 659"/>
                <a:gd name="T61" fmla="*/ 2147483647 h 635"/>
                <a:gd name="T62" fmla="*/ 0 w 659"/>
                <a:gd name="T63" fmla="*/ 2147483647 h 6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59"/>
                <a:gd name="T97" fmla="*/ 0 h 635"/>
                <a:gd name="T98" fmla="*/ 659 w 659"/>
                <a:gd name="T99" fmla="*/ 635 h 6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59" h="635">
                  <a:moveTo>
                    <a:pt x="0" y="377"/>
                  </a:moveTo>
                  <a:lnTo>
                    <a:pt x="2" y="394"/>
                  </a:lnTo>
                  <a:lnTo>
                    <a:pt x="134" y="377"/>
                  </a:lnTo>
                  <a:lnTo>
                    <a:pt x="192" y="457"/>
                  </a:lnTo>
                  <a:lnTo>
                    <a:pt x="241" y="453"/>
                  </a:lnTo>
                  <a:lnTo>
                    <a:pt x="252" y="416"/>
                  </a:lnTo>
                  <a:lnTo>
                    <a:pt x="296" y="414"/>
                  </a:lnTo>
                  <a:lnTo>
                    <a:pt x="329" y="437"/>
                  </a:lnTo>
                  <a:lnTo>
                    <a:pt x="336" y="560"/>
                  </a:lnTo>
                  <a:lnTo>
                    <a:pt x="407" y="553"/>
                  </a:lnTo>
                  <a:lnTo>
                    <a:pt x="606" y="635"/>
                  </a:lnTo>
                  <a:lnTo>
                    <a:pt x="605" y="598"/>
                  </a:lnTo>
                  <a:lnTo>
                    <a:pt x="566" y="581"/>
                  </a:lnTo>
                  <a:lnTo>
                    <a:pt x="573" y="491"/>
                  </a:lnTo>
                  <a:lnTo>
                    <a:pt x="636" y="459"/>
                  </a:lnTo>
                  <a:lnTo>
                    <a:pt x="597" y="398"/>
                  </a:lnTo>
                  <a:lnTo>
                    <a:pt x="590" y="294"/>
                  </a:lnTo>
                  <a:lnTo>
                    <a:pt x="583" y="268"/>
                  </a:lnTo>
                  <a:lnTo>
                    <a:pt x="606" y="222"/>
                  </a:lnTo>
                  <a:lnTo>
                    <a:pt x="636" y="135"/>
                  </a:lnTo>
                  <a:lnTo>
                    <a:pt x="659" y="102"/>
                  </a:lnTo>
                  <a:lnTo>
                    <a:pt x="646" y="52"/>
                  </a:lnTo>
                  <a:lnTo>
                    <a:pt x="531" y="0"/>
                  </a:lnTo>
                  <a:lnTo>
                    <a:pt x="320" y="30"/>
                  </a:lnTo>
                  <a:lnTo>
                    <a:pt x="252" y="0"/>
                  </a:lnTo>
                  <a:lnTo>
                    <a:pt x="221" y="50"/>
                  </a:lnTo>
                  <a:lnTo>
                    <a:pt x="189" y="201"/>
                  </a:lnTo>
                  <a:lnTo>
                    <a:pt x="138" y="251"/>
                  </a:lnTo>
                  <a:lnTo>
                    <a:pt x="124" y="311"/>
                  </a:lnTo>
                  <a:lnTo>
                    <a:pt x="76" y="343"/>
                  </a:lnTo>
                  <a:lnTo>
                    <a:pt x="23" y="339"/>
                  </a:lnTo>
                  <a:lnTo>
                    <a:pt x="0" y="377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46" name="Freeform 187"/>
            <p:cNvSpPr>
              <a:spLocks noChangeAspect="1"/>
            </p:cNvSpPr>
            <p:nvPr/>
          </p:nvSpPr>
          <p:spPr bwMode="invGray">
            <a:xfrm>
              <a:off x="5383212" y="2437110"/>
              <a:ext cx="58737" cy="31750"/>
            </a:xfrm>
            <a:custGeom>
              <a:avLst/>
              <a:gdLst>
                <a:gd name="T0" fmla="*/ 0 w 82"/>
                <a:gd name="T1" fmla="*/ 2147483647 h 43"/>
                <a:gd name="T2" fmla="*/ 2147483647 w 82"/>
                <a:gd name="T3" fmla="*/ 2147483647 h 43"/>
                <a:gd name="T4" fmla="*/ 2147483647 w 82"/>
                <a:gd name="T5" fmla="*/ 0 h 43"/>
                <a:gd name="T6" fmla="*/ 0 w 82"/>
                <a:gd name="T7" fmla="*/ 2147483647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43"/>
                <a:gd name="T14" fmla="*/ 82 w 82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43">
                  <a:moveTo>
                    <a:pt x="0" y="22"/>
                  </a:moveTo>
                  <a:lnTo>
                    <a:pt x="29" y="43"/>
                  </a:lnTo>
                  <a:lnTo>
                    <a:pt x="82" y="0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47" name="Freeform 188"/>
            <p:cNvSpPr>
              <a:spLocks noChangeAspect="1"/>
            </p:cNvSpPr>
            <p:nvPr/>
          </p:nvSpPr>
          <p:spPr bwMode="invGray">
            <a:xfrm>
              <a:off x="4632324" y="3141960"/>
              <a:ext cx="65088" cy="174625"/>
            </a:xfrm>
            <a:custGeom>
              <a:avLst/>
              <a:gdLst>
                <a:gd name="T0" fmla="*/ 0 w 94"/>
                <a:gd name="T1" fmla="*/ 2147483647 h 214"/>
                <a:gd name="T2" fmla="*/ 2147483647 w 94"/>
                <a:gd name="T3" fmla="*/ 2147483647 h 214"/>
                <a:gd name="T4" fmla="*/ 2147483647 w 94"/>
                <a:gd name="T5" fmla="*/ 2147483647 h 214"/>
                <a:gd name="T6" fmla="*/ 2147483647 w 94"/>
                <a:gd name="T7" fmla="*/ 2147483647 h 214"/>
                <a:gd name="T8" fmla="*/ 2147483647 w 94"/>
                <a:gd name="T9" fmla="*/ 0 h 214"/>
                <a:gd name="T10" fmla="*/ 2147483647 w 94"/>
                <a:gd name="T11" fmla="*/ 2147483647 h 214"/>
                <a:gd name="T12" fmla="*/ 0 w 94"/>
                <a:gd name="T13" fmla="*/ 2147483647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"/>
                <a:gd name="T22" fmla="*/ 0 h 214"/>
                <a:gd name="T23" fmla="*/ 94 w 94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" h="214">
                  <a:moveTo>
                    <a:pt x="0" y="52"/>
                  </a:moveTo>
                  <a:lnTo>
                    <a:pt x="36" y="214"/>
                  </a:lnTo>
                  <a:lnTo>
                    <a:pt x="67" y="212"/>
                  </a:lnTo>
                  <a:lnTo>
                    <a:pt x="94" y="25"/>
                  </a:lnTo>
                  <a:lnTo>
                    <a:pt x="67" y="0"/>
                  </a:lnTo>
                  <a:lnTo>
                    <a:pt x="50" y="16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48" name="Freeform 189"/>
            <p:cNvSpPr>
              <a:spLocks noChangeAspect="1"/>
            </p:cNvSpPr>
            <p:nvPr/>
          </p:nvSpPr>
          <p:spPr bwMode="invGray">
            <a:xfrm>
              <a:off x="4833937" y="3434060"/>
              <a:ext cx="46037" cy="39688"/>
            </a:xfrm>
            <a:custGeom>
              <a:avLst/>
              <a:gdLst>
                <a:gd name="T0" fmla="*/ 0 w 62"/>
                <a:gd name="T1" fmla="*/ 2147483647 h 43"/>
                <a:gd name="T2" fmla="*/ 2147483647 w 62"/>
                <a:gd name="T3" fmla="*/ 2147483647 h 43"/>
                <a:gd name="T4" fmla="*/ 2147483647 w 62"/>
                <a:gd name="T5" fmla="*/ 0 h 43"/>
                <a:gd name="T6" fmla="*/ 2147483647 w 62"/>
                <a:gd name="T7" fmla="*/ 2147483647 h 43"/>
                <a:gd name="T8" fmla="*/ 0 w 62"/>
                <a:gd name="T9" fmla="*/ 2147483647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43"/>
                <a:gd name="T17" fmla="*/ 62 w 62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43">
                  <a:moveTo>
                    <a:pt x="0" y="43"/>
                  </a:moveTo>
                  <a:lnTo>
                    <a:pt x="5" y="1"/>
                  </a:lnTo>
                  <a:lnTo>
                    <a:pt x="62" y="0"/>
                  </a:lnTo>
                  <a:lnTo>
                    <a:pt x="62" y="38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49" name="Freeform 190"/>
            <p:cNvSpPr>
              <a:spLocks noChangeAspect="1"/>
            </p:cNvSpPr>
            <p:nvPr/>
          </p:nvSpPr>
          <p:spPr bwMode="invGray">
            <a:xfrm>
              <a:off x="5399087" y="2978448"/>
              <a:ext cx="360362" cy="422275"/>
            </a:xfrm>
            <a:custGeom>
              <a:avLst/>
              <a:gdLst>
                <a:gd name="T0" fmla="*/ 0 w 524"/>
                <a:gd name="T1" fmla="*/ 2147483647 h 509"/>
                <a:gd name="T2" fmla="*/ 2147483647 w 524"/>
                <a:gd name="T3" fmla="*/ 2147483647 h 509"/>
                <a:gd name="T4" fmla="*/ 2147483647 w 524"/>
                <a:gd name="T5" fmla="*/ 2147483647 h 509"/>
                <a:gd name="T6" fmla="*/ 2147483647 w 524"/>
                <a:gd name="T7" fmla="*/ 2147483647 h 509"/>
                <a:gd name="T8" fmla="*/ 2147483647 w 524"/>
                <a:gd name="T9" fmla="*/ 2147483647 h 509"/>
                <a:gd name="T10" fmla="*/ 2147483647 w 524"/>
                <a:gd name="T11" fmla="*/ 0 h 509"/>
                <a:gd name="T12" fmla="*/ 2147483647 w 524"/>
                <a:gd name="T13" fmla="*/ 2147483647 h 509"/>
                <a:gd name="T14" fmla="*/ 2147483647 w 524"/>
                <a:gd name="T15" fmla="*/ 2147483647 h 509"/>
                <a:gd name="T16" fmla="*/ 2147483647 w 524"/>
                <a:gd name="T17" fmla="*/ 2147483647 h 509"/>
                <a:gd name="T18" fmla="*/ 2147483647 w 524"/>
                <a:gd name="T19" fmla="*/ 2147483647 h 509"/>
                <a:gd name="T20" fmla="*/ 2147483647 w 524"/>
                <a:gd name="T21" fmla="*/ 2147483647 h 509"/>
                <a:gd name="T22" fmla="*/ 2147483647 w 524"/>
                <a:gd name="T23" fmla="*/ 2147483647 h 509"/>
                <a:gd name="T24" fmla="*/ 2147483647 w 524"/>
                <a:gd name="T25" fmla="*/ 2147483647 h 509"/>
                <a:gd name="T26" fmla="*/ 2147483647 w 524"/>
                <a:gd name="T27" fmla="*/ 2147483647 h 509"/>
                <a:gd name="T28" fmla="*/ 2147483647 w 524"/>
                <a:gd name="T29" fmla="*/ 2147483647 h 509"/>
                <a:gd name="T30" fmla="*/ 2147483647 w 524"/>
                <a:gd name="T31" fmla="*/ 2147483647 h 509"/>
                <a:gd name="T32" fmla="*/ 2147483647 w 524"/>
                <a:gd name="T33" fmla="*/ 2147483647 h 509"/>
                <a:gd name="T34" fmla="*/ 0 w 524"/>
                <a:gd name="T35" fmla="*/ 2147483647 h 5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4"/>
                <a:gd name="T55" fmla="*/ 0 h 509"/>
                <a:gd name="T56" fmla="*/ 524 w 524"/>
                <a:gd name="T57" fmla="*/ 509 h 50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4" h="509">
                  <a:moveTo>
                    <a:pt x="0" y="356"/>
                  </a:moveTo>
                  <a:lnTo>
                    <a:pt x="40" y="329"/>
                  </a:lnTo>
                  <a:lnTo>
                    <a:pt x="44" y="265"/>
                  </a:lnTo>
                  <a:lnTo>
                    <a:pt x="112" y="181"/>
                  </a:lnTo>
                  <a:lnTo>
                    <a:pt x="139" y="33"/>
                  </a:lnTo>
                  <a:lnTo>
                    <a:pt x="193" y="0"/>
                  </a:lnTo>
                  <a:lnTo>
                    <a:pt x="232" y="102"/>
                  </a:lnTo>
                  <a:lnTo>
                    <a:pt x="348" y="188"/>
                  </a:lnTo>
                  <a:lnTo>
                    <a:pt x="307" y="240"/>
                  </a:lnTo>
                  <a:lnTo>
                    <a:pt x="345" y="253"/>
                  </a:lnTo>
                  <a:lnTo>
                    <a:pt x="387" y="316"/>
                  </a:lnTo>
                  <a:lnTo>
                    <a:pt x="524" y="350"/>
                  </a:lnTo>
                  <a:lnTo>
                    <a:pt x="418" y="455"/>
                  </a:lnTo>
                  <a:lnTo>
                    <a:pt x="309" y="493"/>
                  </a:lnTo>
                  <a:lnTo>
                    <a:pt x="210" y="509"/>
                  </a:lnTo>
                  <a:lnTo>
                    <a:pt x="100" y="470"/>
                  </a:lnTo>
                  <a:lnTo>
                    <a:pt x="61" y="398"/>
                  </a:lnTo>
                  <a:lnTo>
                    <a:pt x="0" y="356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50" name="Freeform 191"/>
            <p:cNvSpPr>
              <a:spLocks noChangeAspect="1"/>
            </p:cNvSpPr>
            <p:nvPr/>
          </p:nvSpPr>
          <p:spPr bwMode="invGray">
            <a:xfrm>
              <a:off x="5610224" y="3135610"/>
              <a:ext cx="39688" cy="52388"/>
            </a:xfrm>
            <a:custGeom>
              <a:avLst/>
              <a:gdLst>
                <a:gd name="T0" fmla="*/ 0 w 55"/>
                <a:gd name="T1" fmla="*/ 2147483647 h 65"/>
                <a:gd name="T2" fmla="*/ 2147483647 w 55"/>
                <a:gd name="T3" fmla="*/ 2147483647 h 65"/>
                <a:gd name="T4" fmla="*/ 2147483647 w 55"/>
                <a:gd name="T5" fmla="*/ 2147483647 h 65"/>
                <a:gd name="T6" fmla="*/ 2147483647 w 55"/>
                <a:gd name="T7" fmla="*/ 2147483647 h 65"/>
                <a:gd name="T8" fmla="*/ 2147483647 w 55"/>
                <a:gd name="T9" fmla="*/ 2147483647 h 65"/>
                <a:gd name="T10" fmla="*/ 2147483647 w 55"/>
                <a:gd name="T11" fmla="*/ 0 h 65"/>
                <a:gd name="T12" fmla="*/ 0 w 55"/>
                <a:gd name="T13" fmla="*/ 2147483647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65"/>
                <a:gd name="T23" fmla="*/ 55 w 55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65">
                  <a:moveTo>
                    <a:pt x="0" y="52"/>
                  </a:moveTo>
                  <a:lnTo>
                    <a:pt x="38" y="65"/>
                  </a:lnTo>
                  <a:lnTo>
                    <a:pt x="52" y="44"/>
                  </a:lnTo>
                  <a:lnTo>
                    <a:pt x="25" y="41"/>
                  </a:lnTo>
                  <a:lnTo>
                    <a:pt x="55" y="25"/>
                  </a:lnTo>
                  <a:lnTo>
                    <a:pt x="41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51" name="Freeform 192"/>
            <p:cNvSpPr>
              <a:spLocks noChangeAspect="1"/>
            </p:cNvSpPr>
            <p:nvPr/>
          </p:nvSpPr>
          <p:spPr bwMode="invGray">
            <a:xfrm>
              <a:off x="4818062" y="3434060"/>
              <a:ext cx="133350" cy="177800"/>
            </a:xfrm>
            <a:custGeom>
              <a:avLst/>
              <a:gdLst>
                <a:gd name="T0" fmla="*/ 0 w 192"/>
                <a:gd name="T1" fmla="*/ 2147483647 h 211"/>
                <a:gd name="T2" fmla="*/ 2147483647 w 192"/>
                <a:gd name="T3" fmla="*/ 2147483647 h 211"/>
                <a:gd name="T4" fmla="*/ 2147483647 w 192"/>
                <a:gd name="T5" fmla="*/ 2147483647 h 211"/>
                <a:gd name="T6" fmla="*/ 2147483647 w 192"/>
                <a:gd name="T7" fmla="*/ 2147483647 h 211"/>
                <a:gd name="T8" fmla="*/ 2147483647 w 192"/>
                <a:gd name="T9" fmla="*/ 2147483647 h 211"/>
                <a:gd name="T10" fmla="*/ 2147483647 w 192"/>
                <a:gd name="T11" fmla="*/ 0 h 211"/>
                <a:gd name="T12" fmla="*/ 2147483647 w 192"/>
                <a:gd name="T13" fmla="*/ 2147483647 h 211"/>
                <a:gd name="T14" fmla="*/ 2147483647 w 192"/>
                <a:gd name="T15" fmla="*/ 2147483647 h 211"/>
                <a:gd name="T16" fmla="*/ 2147483647 w 192"/>
                <a:gd name="T17" fmla="*/ 2147483647 h 211"/>
                <a:gd name="T18" fmla="*/ 2147483647 w 192"/>
                <a:gd name="T19" fmla="*/ 2147483647 h 211"/>
                <a:gd name="T20" fmla="*/ 2147483647 w 192"/>
                <a:gd name="T21" fmla="*/ 2147483647 h 211"/>
                <a:gd name="T22" fmla="*/ 2147483647 w 192"/>
                <a:gd name="T23" fmla="*/ 2147483647 h 211"/>
                <a:gd name="T24" fmla="*/ 0 w 192"/>
                <a:gd name="T25" fmla="*/ 2147483647 h 2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2"/>
                <a:gd name="T40" fmla="*/ 0 h 211"/>
                <a:gd name="T41" fmla="*/ 192 w 192"/>
                <a:gd name="T42" fmla="*/ 211 h 2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2" h="211">
                  <a:moveTo>
                    <a:pt x="0" y="100"/>
                  </a:moveTo>
                  <a:lnTo>
                    <a:pt x="21" y="67"/>
                  </a:lnTo>
                  <a:lnTo>
                    <a:pt x="36" y="70"/>
                  </a:lnTo>
                  <a:lnTo>
                    <a:pt x="26" y="43"/>
                  </a:lnTo>
                  <a:lnTo>
                    <a:pt x="88" y="38"/>
                  </a:lnTo>
                  <a:lnTo>
                    <a:pt x="88" y="0"/>
                  </a:lnTo>
                  <a:lnTo>
                    <a:pt x="158" y="1"/>
                  </a:lnTo>
                  <a:lnTo>
                    <a:pt x="156" y="33"/>
                  </a:lnTo>
                  <a:lnTo>
                    <a:pt x="192" y="35"/>
                  </a:lnTo>
                  <a:lnTo>
                    <a:pt x="181" y="154"/>
                  </a:lnTo>
                  <a:lnTo>
                    <a:pt x="136" y="140"/>
                  </a:lnTo>
                  <a:lnTo>
                    <a:pt x="85" y="211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52" name="Freeform 193"/>
            <p:cNvSpPr>
              <a:spLocks noChangeAspect="1"/>
            </p:cNvSpPr>
            <p:nvPr/>
          </p:nvSpPr>
          <p:spPr bwMode="invGray">
            <a:xfrm>
              <a:off x="4210049" y="3105448"/>
              <a:ext cx="73025" cy="19050"/>
            </a:xfrm>
            <a:custGeom>
              <a:avLst/>
              <a:gdLst>
                <a:gd name="T0" fmla="*/ 0 w 103"/>
                <a:gd name="T1" fmla="*/ 2147483647 h 21"/>
                <a:gd name="T2" fmla="*/ 2147483647 w 103"/>
                <a:gd name="T3" fmla="*/ 0 h 21"/>
                <a:gd name="T4" fmla="*/ 2147483647 w 103"/>
                <a:gd name="T5" fmla="*/ 2147483647 h 21"/>
                <a:gd name="T6" fmla="*/ 0 w 103"/>
                <a:gd name="T7" fmla="*/ 2147483647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"/>
                <a:gd name="T13" fmla="*/ 0 h 21"/>
                <a:gd name="T14" fmla="*/ 103 w 103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" h="21">
                  <a:moveTo>
                    <a:pt x="0" y="21"/>
                  </a:moveTo>
                  <a:lnTo>
                    <a:pt x="4" y="0"/>
                  </a:lnTo>
                  <a:lnTo>
                    <a:pt x="103" y="8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53" name="Freeform 194"/>
            <p:cNvSpPr>
              <a:spLocks noChangeAspect="1"/>
            </p:cNvSpPr>
            <p:nvPr/>
          </p:nvSpPr>
          <p:spPr bwMode="invGray">
            <a:xfrm>
              <a:off x="4537074" y="3175298"/>
              <a:ext cx="101600" cy="185737"/>
            </a:xfrm>
            <a:custGeom>
              <a:avLst/>
              <a:gdLst>
                <a:gd name="T0" fmla="*/ 0 w 148"/>
                <a:gd name="T1" fmla="*/ 2147483647 h 225"/>
                <a:gd name="T2" fmla="*/ 2147483647 w 148"/>
                <a:gd name="T3" fmla="*/ 2147483647 h 225"/>
                <a:gd name="T4" fmla="*/ 2147483647 w 148"/>
                <a:gd name="T5" fmla="*/ 2147483647 h 225"/>
                <a:gd name="T6" fmla="*/ 2147483647 w 148"/>
                <a:gd name="T7" fmla="*/ 0 h 225"/>
                <a:gd name="T8" fmla="*/ 2147483647 w 148"/>
                <a:gd name="T9" fmla="*/ 2147483647 h 225"/>
                <a:gd name="T10" fmla="*/ 2147483647 w 148"/>
                <a:gd name="T11" fmla="*/ 2147483647 h 225"/>
                <a:gd name="T12" fmla="*/ 0 w 148"/>
                <a:gd name="T13" fmla="*/ 2147483647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8"/>
                <a:gd name="T22" fmla="*/ 0 h 225"/>
                <a:gd name="T23" fmla="*/ 148 w 148"/>
                <a:gd name="T24" fmla="*/ 225 h 2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8" h="225">
                  <a:moveTo>
                    <a:pt x="0" y="212"/>
                  </a:moveTo>
                  <a:lnTo>
                    <a:pt x="13" y="57"/>
                  </a:lnTo>
                  <a:lnTo>
                    <a:pt x="6" y="9"/>
                  </a:lnTo>
                  <a:lnTo>
                    <a:pt x="99" y="0"/>
                  </a:lnTo>
                  <a:lnTo>
                    <a:pt x="148" y="177"/>
                  </a:lnTo>
                  <a:lnTo>
                    <a:pt x="38" y="225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54" name="Freeform 195"/>
            <p:cNvSpPr>
              <a:spLocks noChangeAspect="1"/>
            </p:cNvSpPr>
            <p:nvPr/>
          </p:nvSpPr>
          <p:spPr bwMode="invGray">
            <a:xfrm>
              <a:off x="4249737" y="3135610"/>
              <a:ext cx="176212" cy="152400"/>
            </a:xfrm>
            <a:custGeom>
              <a:avLst/>
              <a:gdLst>
                <a:gd name="T0" fmla="*/ 0 w 254"/>
                <a:gd name="T1" fmla="*/ 2147483647 h 186"/>
                <a:gd name="T2" fmla="*/ 2147483647 w 254"/>
                <a:gd name="T3" fmla="*/ 2147483647 h 186"/>
                <a:gd name="T4" fmla="*/ 2147483647 w 254"/>
                <a:gd name="T5" fmla="*/ 0 h 186"/>
                <a:gd name="T6" fmla="*/ 2147483647 w 254"/>
                <a:gd name="T7" fmla="*/ 2147483647 h 186"/>
                <a:gd name="T8" fmla="*/ 2147483647 w 254"/>
                <a:gd name="T9" fmla="*/ 2147483647 h 186"/>
                <a:gd name="T10" fmla="*/ 2147483647 w 254"/>
                <a:gd name="T11" fmla="*/ 2147483647 h 186"/>
                <a:gd name="T12" fmla="*/ 2147483647 w 254"/>
                <a:gd name="T13" fmla="*/ 2147483647 h 186"/>
                <a:gd name="T14" fmla="*/ 2147483647 w 254"/>
                <a:gd name="T15" fmla="*/ 2147483647 h 186"/>
                <a:gd name="T16" fmla="*/ 2147483647 w 254"/>
                <a:gd name="T17" fmla="*/ 2147483647 h 186"/>
                <a:gd name="T18" fmla="*/ 2147483647 w 254"/>
                <a:gd name="T19" fmla="*/ 2147483647 h 186"/>
                <a:gd name="T20" fmla="*/ 2147483647 w 254"/>
                <a:gd name="T21" fmla="*/ 2147483647 h 186"/>
                <a:gd name="T22" fmla="*/ 2147483647 w 254"/>
                <a:gd name="T23" fmla="*/ 2147483647 h 186"/>
                <a:gd name="T24" fmla="*/ 2147483647 w 254"/>
                <a:gd name="T25" fmla="*/ 2147483647 h 186"/>
                <a:gd name="T26" fmla="*/ 2147483647 w 254"/>
                <a:gd name="T27" fmla="*/ 2147483647 h 186"/>
                <a:gd name="T28" fmla="*/ 2147483647 w 254"/>
                <a:gd name="T29" fmla="*/ 2147483647 h 186"/>
                <a:gd name="T30" fmla="*/ 0 w 254"/>
                <a:gd name="T31" fmla="*/ 2147483647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4"/>
                <a:gd name="T49" fmla="*/ 0 h 186"/>
                <a:gd name="T50" fmla="*/ 254 w 254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4" h="186">
                  <a:moveTo>
                    <a:pt x="0" y="62"/>
                  </a:moveTo>
                  <a:lnTo>
                    <a:pt x="43" y="35"/>
                  </a:lnTo>
                  <a:lnTo>
                    <a:pt x="44" y="0"/>
                  </a:lnTo>
                  <a:lnTo>
                    <a:pt x="127" y="8"/>
                  </a:lnTo>
                  <a:lnTo>
                    <a:pt x="149" y="25"/>
                  </a:lnTo>
                  <a:lnTo>
                    <a:pt x="208" y="5"/>
                  </a:lnTo>
                  <a:lnTo>
                    <a:pt x="243" y="88"/>
                  </a:lnTo>
                  <a:lnTo>
                    <a:pt x="254" y="151"/>
                  </a:lnTo>
                  <a:lnTo>
                    <a:pt x="232" y="146"/>
                  </a:lnTo>
                  <a:lnTo>
                    <a:pt x="226" y="180"/>
                  </a:lnTo>
                  <a:lnTo>
                    <a:pt x="190" y="186"/>
                  </a:lnTo>
                  <a:lnTo>
                    <a:pt x="188" y="151"/>
                  </a:lnTo>
                  <a:lnTo>
                    <a:pt x="166" y="150"/>
                  </a:lnTo>
                  <a:lnTo>
                    <a:pt x="132" y="97"/>
                  </a:lnTo>
                  <a:lnTo>
                    <a:pt x="60" y="126"/>
                  </a:lnTo>
                  <a:lnTo>
                    <a:pt x="0" y="62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56" name="Freeform 197"/>
            <p:cNvSpPr>
              <a:spLocks noChangeAspect="1"/>
            </p:cNvSpPr>
            <p:nvPr/>
          </p:nvSpPr>
          <p:spPr bwMode="invGray">
            <a:xfrm>
              <a:off x="5422899" y="2518073"/>
              <a:ext cx="36513" cy="119062"/>
            </a:xfrm>
            <a:custGeom>
              <a:avLst/>
              <a:gdLst>
                <a:gd name="T0" fmla="*/ 0 w 55"/>
                <a:gd name="T1" fmla="*/ 2147483647 h 147"/>
                <a:gd name="T2" fmla="*/ 2147483647 w 55"/>
                <a:gd name="T3" fmla="*/ 2147483647 h 147"/>
                <a:gd name="T4" fmla="*/ 2147483647 w 55"/>
                <a:gd name="T5" fmla="*/ 2147483647 h 147"/>
                <a:gd name="T6" fmla="*/ 2147483647 w 55"/>
                <a:gd name="T7" fmla="*/ 2147483647 h 147"/>
                <a:gd name="T8" fmla="*/ 2147483647 w 55"/>
                <a:gd name="T9" fmla="*/ 2147483647 h 147"/>
                <a:gd name="T10" fmla="*/ 2147483647 w 55"/>
                <a:gd name="T11" fmla="*/ 2147483647 h 147"/>
                <a:gd name="T12" fmla="*/ 2147483647 w 55"/>
                <a:gd name="T13" fmla="*/ 2147483647 h 147"/>
                <a:gd name="T14" fmla="*/ 2147483647 w 55"/>
                <a:gd name="T15" fmla="*/ 0 h 147"/>
                <a:gd name="T16" fmla="*/ 2147483647 w 55"/>
                <a:gd name="T17" fmla="*/ 2147483647 h 147"/>
                <a:gd name="T18" fmla="*/ 0 w 55"/>
                <a:gd name="T19" fmla="*/ 2147483647 h 1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147"/>
                <a:gd name="T32" fmla="*/ 55 w 55"/>
                <a:gd name="T33" fmla="*/ 147 h 1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147">
                  <a:moveTo>
                    <a:pt x="0" y="74"/>
                  </a:moveTo>
                  <a:lnTo>
                    <a:pt x="30" y="147"/>
                  </a:lnTo>
                  <a:lnTo>
                    <a:pt x="33" y="145"/>
                  </a:lnTo>
                  <a:lnTo>
                    <a:pt x="49" y="66"/>
                  </a:lnTo>
                  <a:lnTo>
                    <a:pt x="27" y="72"/>
                  </a:lnTo>
                  <a:lnTo>
                    <a:pt x="33" y="37"/>
                  </a:lnTo>
                  <a:lnTo>
                    <a:pt x="50" y="20"/>
                  </a:lnTo>
                  <a:lnTo>
                    <a:pt x="55" y="0"/>
                  </a:lnTo>
                  <a:lnTo>
                    <a:pt x="36" y="3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57" name="Freeform 198"/>
            <p:cNvSpPr>
              <a:spLocks noChangeAspect="1"/>
            </p:cNvSpPr>
            <p:nvPr/>
          </p:nvSpPr>
          <p:spPr bwMode="invGray">
            <a:xfrm>
              <a:off x="4403724" y="3192760"/>
              <a:ext cx="142875" cy="179388"/>
            </a:xfrm>
            <a:custGeom>
              <a:avLst/>
              <a:gdLst>
                <a:gd name="T0" fmla="*/ 0 w 204"/>
                <a:gd name="T1" fmla="*/ 2147483647 h 219"/>
                <a:gd name="T2" fmla="*/ 2147483647 w 204"/>
                <a:gd name="T3" fmla="*/ 2147483647 h 219"/>
                <a:gd name="T4" fmla="*/ 2147483647 w 204"/>
                <a:gd name="T5" fmla="*/ 2147483647 h 219"/>
                <a:gd name="T6" fmla="*/ 2147483647 w 204"/>
                <a:gd name="T7" fmla="*/ 2147483647 h 219"/>
                <a:gd name="T8" fmla="*/ 2147483647 w 204"/>
                <a:gd name="T9" fmla="*/ 2147483647 h 219"/>
                <a:gd name="T10" fmla="*/ 2147483647 w 204"/>
                <a:gd name="T11" fmla="*/ 0 h 219"/>
                <a:gd name="T12" fmla="*/ 2147483647 w 204"/>
                <a:gd name="T13" fmla="*/ 2147483647 h 219"/>
                <a:gd name="T14" fmla="*/ 2147483647 w 204"/>
                <a:gd name="T15" fmla="*/ 2147483647 h 219"/>
                <a:gd name="T16" fmla="*/ 2147483647 w 204"/>
                <a:gd name="T17" fmla="*/ 2147483647 h 219"/>
                <a:gd name="T18" fmla="*/ 2147483647 w 204"/>
                <a:gd name="T19" fmla="*/ 2147483647 h 219"/>
                <a:gd name="T20" fmla="*/ 2147483647 w 204"/>
                <a:gd name="T21" fmla="*/ 2147483647 h 219"/>
                <a:gd name="T22" fmla="*/ 2147483647 w 204"/>
                <a:gd name="T23" fmla="*/ 2147483647 h 219"/>
                <a:gd name="T24" fmla="*/ 0 w 204"/>
                <a:gd name="T25" fmla="*/ 2147483647 h 2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4"/>
                <a:gd name="T40" fmla="*/ 0 h 219"/>
                <a:gd name="T41" fmla="*/ 204 w 204"/>
                <a:gd name="T42" fmla="*/ 219 h 2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4" h="219">
                  <a:moveTo>
                    <a:pt x="0" y="144"/>
                  </a:moveTo>
                  <a:lnTo>
                    <a:pt x="2" y="111"/>
                  </a:lnTo>
                  <a:lnTo>
                    <a:pt x="8" y="77"/>
                  </a:lnTo>
                  <a:lnTo>
                    <a:pt x="30" y="82"/>
                  </a:lnTo>
                  <a:lnTo>
                    <a:pt x="19" y="19"/>
                  </a:lnTo>
                  <a:lnTo>
                    <a:pt x="81" y="0"/>
                  </a:lnTo>
                  <a:lnTo>
                    <a:pt x="116" y="13"/>
                  </a:lnTo>
                  <a:lnTo>
                    <a:pt x="134" y="34"/>
                  </a:lnTo>
                  <a:lnTo>
                    <a:pt x="204" y="41"/>
                  </a:lnTo>
                  <a:lnTo>
                    <a:pt x="191" y="196"/>
                  </a:lnTo>
                  <a:lnTo>
                    <a:pt x="33" y="219"/>
                  </a:lnTo>
                  <a:lnTo>
                    <a:pt x="37" y="169"/>
                  </a:lnTo>
                  <a:lnTo>
                    <a:pt x="0" y="144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58" name="Freeform 199"/>
            <p:cNvSpPr>
              <a:spLocks noChangeAspect="1"/>
            </p:cNvSpPr>
            <p:nvPr/>
          </p:nvSpPr>
          <p:spPr bwMode="invGray">
            <a:xfrm>
              <a:off x="5441949" y="2511723"/>
              <a:ext cx="104775" cy="133350"/>
            </a:xfrm>
            <a:custGeom>
              <a:avLst/>
              <a:gdLst>
                <a:gd name="T0" fmla="*/ 0 w 152"/>
                <a:gd name="T1" fmla="*/ 2147483647 h 162"/>
                <a:gd name="T2" fmla="*/ 2147483647 w 152"/>
                <a:gd name="T3" fmla="*/ 2147483647 h 162"/>
                <a:gd name="T4" fmla="*/ 2147483647 w 152"/>
                <a:gd name="T5" fmla="*/ 2147483647 h 162"/>
                <a:gd name="T6" fmla="*/ 2147483647 w 152"/>
                <a:gd name="T7" fmla="*/ 2147483647 h 162"/>
                <a:gd name="T8" fmla="*/ 2147483647 w 152"/>
                <a:gd name="T9" fmla="*/ 0 h 162"/>
                <a:gd name="T10" fmla="*/ 2147483647 w 152"/>
                <a:gd name="T11" fmla="*/ 2147483647 h 162"/>
                <a:gd name="T12" fmla="*/ 2147483647 w 152"/>
                <a:gd name="T13" fmla="*/ 2147483647 h 162"/>
                <a:gd name="T14" fmla="*/ 2147483647 w 152"/>
                <a:gd name="T15" fmla="*/ 2147483647 h 162"/>
                <a:gd name="T16" fmla="*/ 2147483647 w 152"/>
                <a:gd name="T17" fmla="*/ 2147483647 h 162"/>
                <a:gd name="T18" fmla="*/ 2147483647 w 152"/>
                <a:gd name="T19" fmla="*/ 2147483647 h 162"/>
                <a:gd name="T20" fmla="*/ 2147483647 w 152"/>
                <a:gd name="T21" fmla="*/ 2147483647 h 162"/>
                <a:gd name="T22" fmla="*/ 2147483647 w 152"/>
                <a:gd name="T23" fmla="*/ 2147483647 h 162"/>
                <a:gd name="T24" fmla="*/ 0 w 152"/>
                <a:gd name="T25" fmla="*/ 2147483647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162"/>
                <a:gd name="T41" fmla="*/ 152 w 152"/>
                <a:gd name="T42" fmla="*/ 162 h 1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162">
                  <a:moveTo>
                    <a:pt x="0" y="78"/>
                  </a:moveTo>
                  <a:lnTo>
                    <a:pt x="6" y="43"/>
                  </a:lnTo>
                  <a:lnTo>
                    <a:pt x="23" y="26"/>
                  </a:lnTo>
                  <a:lnTo>
                    <a:pt x="60" y="40"/>
                  </a:lnTo>
                  <a:lnTo>
                    <a:pt x="135" y="0"/>
                  </a:lnTo>
                  <a:lnTo>
                    <a:pt x="152" y="45"/>
                  </a:lnTo>
                  <a:lnTo>
                    <a:pt x="73" y="71"/>
                  </a:lnTo>
                  <a:lnTo>
                    <a:pt x="111" y="106"/>
                  </a:lnTo>
                  <a:lnTo>
                    <a:pt x="92" y="130"/>
                  </a:lnTo>
                  <a:lnTo>
                    <a:pt x="45" y="162"/>
                  </a:lnTo>
                  <a:lnTo>
                    <a:pt x="6" y="151"/>
                  </a:lnTo>
                  <a:lnTo>
                    <a:pt x="22" y="72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59" name="Freeform 200"/>
            <p:cNvSpPr>
              <a:spLocks noChangeAspect="1"/>
            </p:cNvSpPr>
            <p:nvPr/>
          </p:nvSpPr>
          <p:spPr bwMode="invGray">
            <a:xfrm>
              <a:off x="5422899" y="3365798"/>
              <a:ext cx="187325" cy="266700"/>
            </a:xfrm>
            <a:custGeom>
              <a:avLst/>
              <a:gdLst>
                <a:gd name="T0" fmla="*/ 0 w 274"/>
                <a:gd name="T1" fmla="*/ 2147483647 h 319"/>
                <a:gd name="T2" fmla="*/ 2147483647 w 274"/>
                <a:gd name="T3" fmla="*/ 2147483647 h 319"/>
                <a:gd name="T4" fmla="*/ 0 w 274"/>
                <a:gd name="T5" fmla="*/ 2147483647 h 319"/>
                <a:gd name="T6" fmla="*/ 2147483647 w 274"/>
                <a:gd name="T7" fmla="*/ 2147483647 h 319"/>
                <a:gd name="T8" fmla="*/ 2147483647 w 274"/>
                <a:gd name="T9" fmla="*/ 2147483647 h 319"/>
                <a:gd name="T10" fmla="*/ 2147483647 w 274"/>
                <a:gd name="T11" fmla="*/ 2147483647 h 319"/>
                <a:gd name="T12" fmla="*/ 2147483647 w 274"/>
                <a:gd name="T13" fmla="*/ 2147483647 h 319"/>
                <a:gd name="T14" fmla="*/ 2147483647 w 274"/>
                <a:gd name="T15" fmla="*/ 2147483647 h 319"/>
                <a:gd name="T16" fmla="*/ 2147483647 w 274"/>
                <a:gd name="T17" fmla="*/ 2147483647 h 319"/>
                <a:gd name="T18" fmla="*/ 2147483647 w 274"/>
                <a:gd name="T19" fmla="*/ 2147483647 h 319"/>
                <a:gd name="T20" fmla="*/ 2147483647 w 274"/>
                <a:gd name="T21" fmla="*/ 2147483647 h 319"/>
                <a:gd name="T22" fmla="*/ 2147483647 w 274"/>
                <a:gd name="T23" fmla="*/ 0 h 319"/>
                <a:gd name="T24" fmla="*/ 0 w 274"/>
                <a:gd name="T25" fmla="*/ 2147483647 h 3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4"/>
                <a:gd name="T40" fmla="*/ 0 h 319"/>
                <a:gd name="T41" fmla="*/ 274 w 274"/>
                <a:gd name="T42" fmla="*/ 319 h 3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4" h="319">
                  <a:moveTo>
                    <a:pt x="0" y="20"/>
                  </a:moveTo>
                  <a:lnTo>
                    <a:pt x="38" y="88"/>
                  </a:lnTo>
                  <a:lnTo>
                    <a:pt x="0" y="150"/>
                  </a:lnTo>
                  <a:lnTo>
                    <a:pt x="30" y="167"/>
                  </a:lnTo>
                  <a:lnTo>
                    <a:pt x="9" y="190"/>
                  </a:lnTo>
                  <a:lnTo>
                    <a:pt x="187" y="319"/>
                  </a:lnTo>
                  <a:lnTo>
                    <a:pt x="263" y="216"/>
                  </a:lnTo>
                  <a:lnTo>
                    <a:pt x="246" y="188"/>
                  </a:lnTo>
                  <a:lnTo>
                    <a:pt x="246" y="61"/>
                  </a:lnTo>
                  <a:lnTo>
                    <a:pt x="274" y="23"/>
                  </a:lnTo>
                  <a:lnTo>
                    <a:pt x="175" y="39"/>
                  </a:lnTo>
                  <a:lnTo>
                    <a:pt x="65" y="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61" name="Freeform 202"/>
            <p:cNvSpPr>
              <a:spLocks noChangeAspect="1"/>
            </p:cNvSpPr>
            <p:nvPr/>
          </p:nvSpPr>
          <p:spPr bwMode="invGray">
            <a:xfrm>
              <a:off x="5449887" y="2465685"/>
              <a:ext cx="34925" cy="52388"/>
            </a:xfrm>
            <a:custGeom>
              <a:avLst/>
              <a:gdLst>
                <a:gd name="T0" fmla="*/ 0 w 55"/>
                <a:gd name="T1" fmla="*/ 2147483647 h 61"/>
                <a:gd name="T2" fmla="*/ 2147483647 w 55"/>
                <a:gd name="T3" fmla="*/ 2147483647 h 61"/>
                <a:gd name="T4" fmla="*/ 2147483647 w 55"/>
                <a:gd name="T5" fmla="*/ 2147483647 h 61"/>
                <a:gd name="T6" fmla="*/ 2147483647 w 55"/>
                <a:gd name="T7" fmla="*/ 0 h 61"/>
                <a:gd name="T8" fmla="*/ 0 w 55"/>
                <a:gd name="T9" fmla="*/ 2147483647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61"/>
                <a:gd name="T17" fmla="*/ 55 w 5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61">
                  <a:moveTo>
                    <a:pt x="0" y="61"/>
                  </a:moveTo>
                  <a:lnTo>
                    <a:pt x="19" y="58"/>
                  </a:lnTo>
                  <a:lnTo>
                    <a:pt x="55" y="18"/>
                  </a:lnTo>
                  <a:lnTo>
                    <a:pt x="34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62" name="Freeform 203"/>
            <p:cNvSpPr>
              <a:spLocks noChangeAspect="1"/>
            </p:cNvSpPr>
            <p:nvPr/>
          </p:nvSpPr>
          <p:spPr bwMode="invGray">
            <a:xfrm>
              <a:off x="4337049" y="3261023"/>
              <a:ext cx="93663" cy="111125"/>
            </a:xfrm>
            <a:custGeom>
              <a:avLst/>
              <a:gdLst>
                <a:gd name="T0" fmla="*/ 0 w 137"/>
                <a:gd name="T1" fmla="*/ 2147483647 h 138"/>
                <a:gd name="T2" fmla="*/ 2147483647 w 137"/>
                <a:gd name="T3" fmla="*/ 0 h 138"/>
                <a:gd name="T4" fmla="*/ 2147483647 w 137"/>
                <a:gd name="T5" fmla="*/ 2147483647 h 138"/>
                <a:gd name="T6" fmla="*/ 2147483647 w 137"/>
                <a:gd name="T7" fmla="*/ 2147483647 h 138"/>
                <a:gd name="T8" fmla="*/ 2147483647 w 137"/>
                <a:gd name="T9" fmla="*/ 2147483647 h 138"/>
                <a:gd name="T10" fmla="*/ 2147483647 w 137"/>
                <a:gd name="T11" fmla="*/ 2147483647 h 138"/>
                <a:gd name="T12" fmla="*/ 2147483647 w 137"/>
                <a:gd name="T13" fmla="*/ 2147483647 h 138"/>
                <a:gd name="T14" fmla="*/ 2147483647 w 137"/>
                <a:gd name="T15" fmla="*/ 2147483647 h 138"/>
                <a:gd name="T16" fmla="*/ 0 w 137"/>
                <a:gd name="T17" fmla="*/ 2147483647 h 1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"/>
                <a:gd name="T28" fmla="*/ 0 h 138"/>
                <a:gd name="T29" fmla="*/ 137 w 137"/>
                <a:gd name="T30" fmla="*/ 138 h 1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" h="138">
                  <a:moveTo>
                    <a:pt x="0" y="51"/>
                  </a:moveTo>
                  <a:lnTo>
                    <a:pt x="42" y="0"/>
                  </a:lnTo>
                  <a:lnTo>
                    <a:pt x="64" y="1"/>
                  </a:lnTo>
                  <a:lnTo>
                    <a:pt x="66" y="36"/>
                  </a:lnTo>
                  <a:lnTo>
                    <a:pt x="102" y="30"/>
                  </a:lnTo>
                  <a:lnTo>
                    <a:pt x="100" y="63"/>
                  </a:lnTo>
                  <a:lnTo>
                    <a:pt x="137" y="88"/>
                  </a:lnTo>
                  <a:lnTo>
                    <a:pt x="133" y="138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63" name="Freeform 204"/>
            <p:cNvSpPr>
              <a:spLocks noChangeAspect="1"/>
            </p:cNvSpPr>
            <p:nvPr/>
          </p:nvSpPr>
          <p:spPr bwMode="invGray">
            <a:xfrm>
              <a:off x="4832349" y="2518073"/>
              <a:ext cx="374650" cy="417512"/>
            </a:xfrm>
            <a:custGeom>
              <a:avLst/>
              <a:gdLst>
                <a:gd name="T0" fmla="*/ 0 w 543"/>
                <a:gd name="T1" fmla="*/ 2147483647 h 505"/>
                <a:gd name="T2" fmla="*/ 2147483647 w 543"/>
                <a:gd name="T3" fmla="*/ 2147483647 h 505"/>
                <a:gd name="T4" fmla="*/ 2147483647 w 543"/>
                <a:gd name="T5" fmla="*/ 0 h 505"/>
                <a:gd name="T6" fmla="*/ 2147483647 w 543"/>
                <a:gd name="T7" fmla="*/ 2147483647 h 505"/>
                <a:gd name="T8" fmla="*/ 2147483647 w 543"/>
                <a:gd name="T9" fmla="*/ 2147483647 h 505"/>
                <a:gd name="T10" fmla="*/ 2147483647 w 543"/>
                <a:gd name="T11" fmla="*/ 2147483647 h 505"/>
                <a:gd name="T12" fmla="*/ 2147483647 w 543"/>
                <a:gd name="T13" fmla="*/ 2147483647 h 505"/>
                <a:gd name="T14" fmla="*/ 2147483647 w 543"/>
                <a:gd name="T15" fmla="*/ 2147483647 h 505"/>
                <a:gd name="T16" fmla="*/ 2147483647 w 543"/>
                <a:gd name="T17" fmla="*/ 2147483647 h 505"/>
                <a:gd name="T18" fmla="*/ 2147483647 w 543"/>
                <a:gd name="T19" fmla="*/ 2147483647 h 505"/>
                <a:gd name="T20" fmla="*/ 2147483647 w 543"/>
                <a:gd name="T21" fmla="*/ 2147483647 h 505"/>
                <a:gd name="T22" fmla="*/ 2147483647 w 543"/>
                <a:gd name="T23" fmla="*/ 2147483647 h 505"/>
                <a:gd name="T24" fmla="*/ 2147483647 w 543"/>
                <a:gd name="T25" fmla="*/ 2147483647 h 505"/>
                <a:gd name="T26" fmla="*/ 2147483647 w 543"/>
                <a:gd name="T27" fmla="*/ 2147483647 h 505"/>
                <a:gd name="T28" fmla="*/ 2147483647 w 543"/>
                <a:gd name="T29" fmla="*/ 2147483647 h 505"/>
                <a:gd name="T30" fmla="*/ 2147483647 w 543"/>
                <a:gd name="T31" fmla="*/ 2147483647 h 505"/>
                <a:gd name="T32" fmla="*/ 2147483647 w 543"/>
                <a:gd name="T33" fmla="*/ 2147483647 h 505"/>
                <a:gd name="T34" fmla="*/ 2147483647 w 543"/>
                <a:gd name="T35" fmla="*/ 2147483647 h 505"/>
                <a:gd name="T36" fmla="*/ 0 w 543"/>
                <a:gd name="T37" fmla="*/ 2147483647 h 50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3"/>
                <a:gd name="T58" fmla="*/ 0 h 505"/>
                <a:gd name="T59" fmla="*/ 543 w 543"/>
                <a:gd name="T60" fmla="*/ 505 h 50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3" h="505">
                  <a:moveTo>
                    <a:pt x="0" y="263"/>
                  </a:moveTo>
                  <a:lnTo>
                    <a:pt x="1" y="108"/>
                  </a:lnTo>
                  <a:lnTo>
                    <a:pt x="70" y="0"/>
                  </a:lnTo>
                  <a:lnTo>
                    <a:pt x="199" y="31"/>
                  </a:lnTo>
                  <a:lnTo>
                    <a:pt x="224" y="69"/>
                  </a:lnTo>
                  <a:lnTo>
                    <a:pt x="329" y="108"/>
                  </a:lnTo>
                  <a:lnTo>
                    <a:pt x="363" y="95"/>
                  </a:lnTo>
                  <a:lnTo>
                    <a:pt x="366" y="40"/>
                  </a:lnTo>
                  <a:lnTo>
                    <a:pt x="400" y="14"/>
                  </a:lnTo>
                  <a:lnTo>
                    <a:pt x="543" y="57"/>
                  </a:lnTo>
                  <a:lnTo>
                    <a:pt x="527" y="117"/>
                  </a:lnTo>
                  <a:lnTo>
                    <a:pt x="543" y="413"/>
                  </a:lnTo>
                  <a:lnTo>
                    <a:pt x="543" y="483"/>
                  </a:lnTo>
                  <a:lnTo>
                    <a:pt x="512" y="485"/>
                  </a:lnTo>
                  <a:lnTo>
                    <a:pt x="512" y="505"/>
                  </a:lnTo>
                  <a:lnTo>
                    <a:pt x="234" y="362"/>
                  </a:lnTo>
                  <a:lnTo>
                    <a:pt x="197" y="376"/>
                  </a:lnTo>
                  <a:lnTo>
                    <a:pt x="82" y="359"/>
                  </a:lnTo>
                  <a:lnTo>
                    <a:pt x="0" y="263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64" name="Freeform 205"/>
            <p:cNvSpPr>
              <a:spLocks noChangeAspect="1"/>
            </p:cNvSpPr>
            <p:nvPr/>
          </p:nvSpPr>
          <p:spPr bwMode="invGray">
            <a:xfrm>
              <a:off x="5637212" y="3879632"/>
              <a:ext cx="173037" cy="400050"/>
            </a:xfrm>
            <a:custGeom>
              <a:avLst/>
              <a:gdLst>
                <a:gd name="T0" fmla="*/ 0 w 244"/>
                <a:gd name="T1" fmla="*/ 2147483647 h 482"/>
                <a:gd name="T2" fmla="*/ 2147483647 w 244"/>
                <a:gd name="T3" fmla="*/ 2147483647 h 482"/>
                <a:gd name="T4" fmla="*/ 2147483647 w 244"/>
                <a:gd name="T5" fmla="*/ 2147483647 h 482"/>
                <a:gd name="T6" fmla="*/ 2147483647 w 244"/>
                <a:gd name="T7" fmla="*/ 2147483647 h 482"/>
                <a:gd name="T8" fmla="*/ 2147483647 w 244"/>
                <a:gd name="T9" fmla="*/ 2147483647 h 482"/>
                <a:gd name="T10" fmla="*/ 2147483647 w 244"/>
                <a:gd name="T11" fmla="*/ 2147483647 h 482"/>
                <a:gd name="T12" fmla="*/ 2147483647 w 244"/>
                <a:gd name="T13" fmla="*/ 0 h 482"/>
                <a:gd name="T14" fmla="*/ 2147483647 w 244"/>
                <a:gd name="T15" fmla="*/ 2147483647 h 482"/>
                <a:gd name="T16" fmla="*/ 2147483647 w 244"/>
                <a:gd name="T17" fmla="*/ 2147483647 h 482"/>
                <a:gd name="T18" fmla="*/ 2147483647 w 244"/>
                <a:gd name="T19" fmla="*/ 2147483647 h 482"/>
                <a:gd name="T20" fmla="*/ 2147483647 w 244"/>
                <a:gd name="T21" fmla="*/ 2147483647 h 482"/>
                <a:gd name="T22" fmla="*/ 2147483647 w 244"/>
                <a:gd name="T23" fmla="*/ 2147483647 h 482"/>
                <a:gd name="T24" fmla="*/ 2147483647 w 244"/>
                <a:gd name="T25" fmla="*/ 2147483647 h 482"/>
                <a:gd name="T26" fmla="*/ 0 w 244"/>
                <a:gd name="T27" fmla="*/ 2147483647 h 4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4"/>
                <a:gd name="T43" fmla="*/ 0 h 482"/>
                <a:gd name="T44" fmla="*/ 244 w 244"/>
                <a:gd name="T45" fmla="*/ 482 h 4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4" h="482">
                  <a:moveTo>
                    <a:pt x="0" y="344"/>
                  </a:moveTo>
                  <a:lnTo>
                    <a:pt x="22" y="443"/>
                  </a:lnTo>
                  <a:lnTo>
                    <a:pt x="67" y="482"/>
                  </a:lnTo>
                  <a:lnTo>
                    <a:pt x="143" y="443"/>
                  </a:lnTo>
                  <a:lnTo>
                    <a:pt x="228" y="112"/>
                  </a:lnTo>
                  <a:lnTo>
                    <a:pt x="244" y="124"/>
                  </a:lnTo>
                  <a:lnTo>
                    <a:pt x="208" y="0"/>
                  </a:lnTo>
                  <a:lnTo>
                    <a:pt x="164" y="52"/>
                  </a:lnTo>
                  <a:lnTo>
                    <a:pt x="165" y="88"/>
                  </a:lnTo>
                  <a:lnTo>
                    <a:pt x="110" y="128"/>
                  </a:lnTo>
                  <a:lnTo>
                    <a:pt x="43" y="145"/>
                  </a:lnTo>
                  <a:lnTo>
                    <a:pt x="24" y="187"/>
                  </a:lnTo>
                  <a:lnTo>
                    <a:pt x="43" y="272"/>
                  </a:lnTo>
                  <a:lnTo>
                    <a:pt x="0" y="344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IN" sz="1600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206"/>
            <p:cNvSpPr>
              <a:spLocks noChangeAspect="1"/>
            </p:cNvSpPr>
            <p:nvPr/>
          </p:nvSpPr>
          <p:spPr bwMode="invGray">
            <a:xfrm>
              <a:off x="5394324" y="3767435"/>
              <a:ext cx="74613" cy="223838"/>
            </a:xfrm>
            <a:custGeom>
              <a:avLst/>
              <a:gdLst>
                <a:gd name="T0" fmla="*/ 0 w 112"/>
                <a:gd name="T1" fmla="*/ 2147483647 h 271"/>
                <a:gd name="T2" fmla="*/ 2147483647 w 112"/>
                <a:gd name="T3" fmla="*/ 2147483647 h 271"/>
                <a:gd name="T4" fmla="*/ 2147483647 w 112"/>
                <a:gd name="T5" fmla="*/ 2147483647 h 271"/>
                <a:gd name="T6" fmla="*/ 2147483647 w 112"/>
                <a:gd name="T7" fmla="*/ 2147483647 h 271"/>
                <a:gd name="T8" fmla="*/ 2147483647 w 112"/>
                <a:gd name="T9" fmla="*/ 2147483647 h 271"/>
                <a:gd name="T10" fmla="*/ 2147483647 w 112"/>
                <a:gd name="T11" fmla="*/ 2147483647 h 271"/>
                <a:gd name="T12" fmla="*/ 2147483647 w 112"/>
                <a:gd name="T13" fmla="*/ 2147483647 h 271"/>
                <a:gd name="T14" fmla="*/ 2147483647 w 112"/>
                <a:gd name="T15" fmla="*/ 2147483647 h 271"/>
                <a:gd name="T16" fmla="*/ 2147483647 w 112"/>
                <a:gd name="T17" fmla="*/ 2147483647 h 271"/>
                <a:gd name="T18" fmla="*/ 2147483647 w 112"/>
                <a:gd name="T19" fmla="*/ 2147483647 h 271"/>
                <a:gd name="T20" fmla="*/ 2147483647 w 112"/>
                <a:gd name="T21" fmla="*/ 2147483647 h 271"/>
                <a:gd name="T22" fmla="*/ 2147483647 w 112"/>
                <a:gd name="T23" fmla="*/ 0 h 271"/>
                <a:gd name="T24" fmla="*/ 2147483647 w 112"/>
                <a:gd name="T25" fmla="*/ 2147483647 h 271"/>
                <a:gd name="T26" fmla="*/ 0 w 112"/>
                <a:gd name="T27" fmla="*/ 2147483647 h 2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2"/>
                <a:gd name="T43" fmla="*/ 0 h 271"/>
                <a:gd name="T44" fmla="*/ 112 w 112"/>
                <a:gd name="T45" fmla="*/ 271 h 2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2" h="271">
                  <a:moveTo>
                    <a:pt x="0" y="148"/>
                  </a:moveTo>
                  <a:lnTo>
                    <a:pt x="15" y="165"/>
                  </a:lnTo>
                  <a:lnTo>
                    <a:pt x="59" y="178"/>
                  </a:lnTo>
                  <a:lnTo>
                    <a:pt x="53" y="231"/>
                  </a:lnTo>
                  <a:lnTo>
                    <a:pt x="91" y="271"/>
                  </a:lnTo>
                  <a:lnTo>
                    <a:pt x="112" y="194"/>
                  </a:lnTo>
                  <a:lnTo>
                    <a:pt x="76" y="143"/>
                  </a:lnTo>
                  <a:lnTo>
                    <a:pt x="87" y="172"/>
                  </a:lnTo>
                  <a:lnTo>
                    <a:pt x="66" y="170"/>
                  </a:lnTo>
                  <a:lnTo>
                    <a:pt x="43" y="100"/>
                  </a:lnTo>
                  <a:lnTo>
                    <a:pt x="42" y="7"/>
                  </a:lnTo>
                  <a:lnTo>
                    <a:pt x="8" y="0"/>
                  </a:lnTo>
                  <a:lnTo>
                    <a:pt x="35" y="45"/>
                  </a:lnTo>
                  <a:lnTo>
                    <a:pt x="0" y="148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66" name="Freeform 207"/>
            <p:cNvSpPr>
              <a:spLocks noChangeAspect="1"/>
            </p:cNvSpPr>
            <p:nvPr/>
          </p:nvSpPr>
          <p:spPr bwMode="invGray">
            <a:xfrm>
              <a:off x="4321174" y="2770485"/>
              <a:ext cx="387350" cy="434975"/>
            </a:xfrm>
            <a:custGeom>
              <a:avLst/>
              <a:gdLst>
                <a:gd name="T0" fmla="*/ 0 w 561"/>
                <a:gd name="T1" fmla="*/ 2147483647 h 527"/>
                <a:gd name="T2" fmla="*/ 2147483647 w 561"/>
                <a:gd name="T3" fmla="*/ 2147483647 h 527"/>
                <a:gd name="T4" fmla="*/ 2147483647 w 561"/>
                <a:gd name="T5" fmla="*/ 2147483647 h 527"/>
                <a:gd name="T6" fmla="*/ 2147483647 w 561"/>
                <a:gd name="T7" fmla="*/ 2147483647 h 527"/>
                <a:gd name="T8" fmla="*/ 2147483647 w 561"/>
                <a:gd name="T9" fmla="*/ 0 h 527"/>
                <a:gd name="T10" fmla="*/ 2147483647 w 561"/>
                <a:gd name="T11" fmla="*/ 0 h 527"/>
                <a:gd name="T12" fmla="*/ 2147483647 w 561"/>
                <a:gd name="T13" fmla="*/ 2147483647 h 527"/>
                <a:gd name="T14" fmla="*/ 2147483647 w 561"/>
                <a:gd name="T15" fmla="*/ 2147483647 h 527"/>
                <a:gd name="T16" fmla="*/ 2147483647 w 561"/>
                <a:gd name="T17" fmla="*/ 2147483647 h 527"/>
                <a:gd name="T18" fmla="*/ 2147483647 w 561"/>
                <a:gd name="T19" fmla="*/ 2147483647 h 527"/>
                <a:gd name="T20" fmla="*/ 2147483647 w 561"/>
                <a:gd name="T21" fmla="*/ 2147483647 h 527"/>
                <a:gd name="T22" fmla="*/ 2147483647 w 561"/>
                <a:gd name="T23" fmla="*/ 2147483647 h 527"/>
                <a:gd name="T24" fmla="*/ 2147483647 w 561"/>
                <a:gd name="T25" fmla="*/ 2147483647 h 527"/>
                <a:gd name="T26" fmla="*/ 2147483647 w 561"/>
                <a:gd name="T27" fmla="*/ 2147483647 h 527"/>
                <a:gd name="T28" fmla="*/ 2147483647 w 561"/>
                <a:gd name="T29" fmla="*/ 2147483647 h 527"/>
                <a:gd name="T30" fmla="*/ 2147483647 w 561"/>
                <a:gd name="T31" fmla="*/ 2147483647 h 527"/>
                <a:gd name="T32" fmla="*/ 2147483647 w 561"/>
                <a:gd name="T33" fmla="*/ 2147483647 h 527"/>
                <a:gd name="T34" fmla="*/ 2147483647 w 561"/>
                <a:gd name="T35" fmla="*/ 2147483647 h 527"/>
                <a:gd name="T36" fmla="*/ 2147483647 w 561"/>
                <a:gd name="T37" fmla="*/ 2147483647 h 527"/>
                <a:gd name="T38" fmla="*/ 0 w 561"/>
                <a:gd name="T39" fmla="*/ 2147483647 h 5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1"/>
                <a:gd name="T61" fmla="*/ 0 h 527"/>
                <a:gd name="T62" fmla="*/ 561 w 561"/>
                <a:gd name="T63" fmla="*/ 527 h 5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1" h="527">
                  <a:moveTo>
                    <a:pt x="0" y="365"/>
                  </a:moveTo>
                  <a:lnTo>
                    <a:pt x="23" y="328"/>
                  </a:lnTo>
                  <a:lnTo>
                    <a:pt x="51" y="353"/>
                  </a:lnTo>
                  <a:lnTo>
                    <a:pt x="226" y="342"/>
                  </a:lnTo>
                  <a:lnTo>
                    <a:pt x="189" y="0"/>
                  </a:lnTo>
                  <a:lnTo>
                    <a:pt x="250" y="0"/>
                  </a:lnTo>
                  <a:lnTo>
                    <a:pt x="529" y="185"/>
                  </a:lnTo>
                  <a:lnTo>
                    <a:pt x="532" y="217"/>
                  </a:lnTo>
                  <a:lnTo>
                    <a:pt x="560" y="212"/>
                  </a:lnTo>
                  <a:lnTo>
                    <a:pt x="561" y="321"/>
                  </a:lnTo>
                  <a:lnTo>
                    <a:pt x="538" y="344"/>
                  </a:lnTo>
                  <a:lnTo>
                    <a:pt x="425" y="359"/>
                  </a:lnTo>
                  <a:lnTo>
                    <a:pt x="282" y="421"/>
                  </a:lnTo>
                  <a:lnTo>
                    <a:pt x="238" y="521"/>
                  </a:lnTo>
                  <a:lnTo>
                    <a:pt x="203" y="508"/>
                  </a:lnTo>
                  <a:lnTo>
                    <a:pt x="141" y="527"/>
                  </a:lnTo>
                  <a:lnTo>
                    <a:pt x="106" y="444"/>
                  </a:lnTo>
                  <a:lnTo>
                    <a:pt x="47" y="464"/>
                  </a:lnTo>
                  <a:lnTo>
                    <a:pt x="25" y="447"/>
                  </a:lnTo>
                  <a:lnTo>
                    <a:pt x="0" y="365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67" name="Freeform 208"/>
            <p:cNvSpPr>
              <a:spLocks noChangeAspect="1"/>
            </p:cNvSpPr>
            <p:nvPr/>
          </p:nvSpPr>
          <p:spPr bwMode="invGray">
            <a:xfrm>
              <a:off x="4191894" y="2702223"/>
              <a:ext cx="290513" cy="369887"/>
            </a:xfrm>
            <a:custGeom>
              <a:avLst/>
              <a:gdLst>
                <a:gd name="T0" fmla="*/ 0 w 419"/>
                <a:gd name="T1" fmla="*/ 2147483647 h 448"/>
                <a:gd name="T2" fmla="*/ 2147483647 w 419"/>
                <a:gd name="T3" fmla="*/ 2147483647 h 448"/>
                <a:gd name="T4" fmla="*/ 2147483647 w 419"/>
                <a:gd name="T5" fmla="*/ 2147483647 h 448"/>
                <a:gd name="T6" fmla="*/ 2147483647 w 419"/>
                <a:gd name="T7" fmla="*/ 2147483647 h 448"/>
                <a:gd name="T8" fmla="*/ 2147483647 w 419"/>
                <a:gd name="T9" fmla="*/ 2147483647 h 448"/>
                <a:gd name="T10" fmla="*/ 2147483647 w 419"/>
                <a:gd name="T11" fmla="*/ 2147483647 h 448"/>
                <a:gd name="T12" fmla="*/ 2147483647 w 419"/>
                <a:gd name="T13" fmla="*/ 2147483647 h 448"/>
                <a:gd name="T14" fmla="*/ 2147483647 w 419"/>
                <a:gd name="T15" fmla="*/ 2147483647 h 448"/>
                <a:gd name="T16" fmla="*/ 2147483647 w 419"/>
                <a:gd name="T17" fmla="*/ 2147483647 h 448"/>
                <a:gd name="T18" fmla="*/ 2147483647 w 419"/>
                <a:gd name="T19" fmla="*/ 2147483647 h 448"/>
                <a:gd name="T20" fmla="*/ 2147483647 w 419"/>
                <a:gd name="T21" fmla="*/ 2147483647 h 448"/>
                <a:gd name="T22" fmla="*/ 2147483647 w 419"/>
                <a:gd name="T23" fmla="*/ 0 h 448"/>
                <a:gd name="T24" fmla="*/ 2147483647 w 419"/>
                <a:gd name="T25" fmla="*/ 2147483647 h 448"/>
                <a:gd name="T26" fmla="*/ 2147483647 w 419"/>
                <a:gd name="T27" fmla="*/ 2147483647 h 448"/>
                <a:gd name="T28" fmla="*/ 2147483647 w 419"/>
                <a:gd name="T29" fmla="*/ 2147483647 h 448"/>
                <a:gd name="T30" fmla="*/ 2147483647 w 419"/>
                <a:gd name="T31" fmla="*/ 2147483647 h 448"/>
                <a:gd name="T32" fmla="*/ 2147483647 w 419"/>
                <a:gd name="T33" fmla="*/ 2147483647 h 448"/>
                <a:gd name="T34" fmla="*/ 0 w 419"/>
                <a:gd name="T35" fmla="*/ 2147483647 h 4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9"/>
                <a:gd name="T55" fmla="*/ 0 h 448"/>
                <a:gd name="T56" fmla="*/ 419 w 419"/>
                <a:gd name="T57" fmla="*/ 448 h 4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9" h="448">
                  <a:moveTo>
                    <a:pt x="0" y="225"/>
                  </a:moveTo>
                  <a:lnTo>
                    <a:pt x="25" y="251"/>
                  </a:lnTo>
                  <a:lnTo>
                    <a:pt x="30" y="318"/>
                  </a:lnTo>
                  <a:lnTo>
                    <a:pt x="11" y="403"/>
                  </a:lnTo>
                  <a:lnTo>
                    <a:pt x="89" y="384"/>
                  </a:lnTo>
                  <a:lnTo>
                    <a:pt x="169" y="448"/>
                  </a:lnTo>
                  <a:lnTo>
                    <a:pt x="192" y="411"/>
                  </a:lnTo>
                  <a:lnTo>
                    <a:pt x="220" y="436"/>
                  </a:lnTo>
                  <a:lnTo>
                    <a:pt x="395" y="425"/>
                  </a:lnTo>
                  <a:lnTo>
                    <a:pt x="358" y="83"/>
                  </a:lnTo>
                  <a:lnTo>
                    <a:pt x="419" y="83"/>
                  </a:lnTo>
                  <a:lnTo>
                    <a:pt x="291" y="0"/>
                  </a:lnTo>
                  <a:lnTo>
                    <a:pt x="288" y="45"/>
                  </a:lnTo>
                  <a:lnTo>
                    <a:pt x="177" y="43"/>
                  </a:lnTo>
                  <a:lnTo>
                    <a:pt x="175" y="137"/>
                  </a:lnTo>
                  <a:lnTo>
                    <a:pt x="136" y="154"/>
                  </a:lnTo>
                  <a:lnTo>
                    <a:pt x="138" y="211"/>
                  </a:lnTo>
                  <a:lnTo>
                    <a:pt x="0" y="225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68" name="Freeform 209"/>
            <p:cNvSpPr>
              <a:spLocks noChangeAspect="1"/>
            </p:cNvSpPr>
            <p:nvPr/>
          </p:nvSpPr>
          <p:spPr bwMode="invGray">
            <a:xfrm>
              <a:off x="4300537" y="2437110"/>
              <a:ext cx="277812" cy="250825"/>
            </a:xfrm>
            <a:custGeom>
              <a:avLst/>
              <a:gdLst>
                <a:gd name="T0" fmla="*/ 0 w 407"/>
                <a:gd name="T1" fmla="*/ 2147483647 h 307"/>
                <a:gd name="T2" fmla="*/ 2147483647 w 407"/>
                <a:gd name="T3" fmla="*/ 2147483647 h 307"/>
                <a:gd name="T4" fmla="*/ 2147483647 w 407"/>
                <a:gd name="T5" fmla="*/ 2147483647 h 307"/>
                <a:gd name="T6" fmla="*/ 2147483647 w 407"/>
                <a:gd name="T7" fmla="*/ 2147483647 h 307"/>
                <a:gd name="T8" fmla="*/ 2147483647 w 407"/>
                <a:gd name="T9" fmla="*/ 0 h 307"/>
                <a:gd name="T10" fmla="*/ 2147483647 w 407"/>
                <a:gd name="T11" fmla="*/ 2147483647 h 307"/>
                <a:gd name="T12" fmla="*/ 2147483647 w 407"/>
                <a:gd name="T13" fmla="*/ 2147483647 h 307"/>
                <a:gd name="T14" fmla="*/ 2147483647 w 407"/>
                <a:gd name="T15" fmla="*/ 2147483647 h 307"/>
                <a:gd name="T16" fmla="*/ 2147483647 w 407"/>
                <a:gd name="T17" fmla="*/ 2147483647 h 307"/>
                <a:gd name="T18" fmla="*/ 2147483647 w 407"/>
                <a:gd name="T19" fmla="*/ 2147483647 h 307"/>
                <a:gd name="T20" fmla="*/ 2147483647 w 407"/>
                <a:gd name="T21" fmla="*/ 2147483647 h 307"/>
                <a:gd name="T22" fmla="*/ 2147483647 w 407"/>
                <a:gd name="T23" fmla="*/ 2147483647 h 307"/>
                <a:gd name="T24" fmla="*/ 0 w 407"/>
                <a:gd name="T25" fmla="*/ 2147483647 h 3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7"/>
                <a:gd name="T40" fmla="*/ 0 h 307"/>
                <a:gd name="T41" fmla="*/ 407 w 407"/>
                <a:gd name="T42" fmla="*/ 307 h 3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7" h="307">
                  <a:moveTo>
                    <a:pt x="0" y="303"/>
                  </a:moveTo>
                  <a:lnTo>
                    <a:pt x="100" y="244"/>
                  </a:lnTo>
                  <a:lnTo>
                    <a:pt x="136" y="122"/>
                  </a:lnTo>
                  <a:lnTo>
                    <a:pt x="221" y="61"/>
                  </a:lnTo>
                  <a:lnTo>
                    <a:pt x="249" y="0"/>
                  </a:lnTo>
                  <a:lnTo>
                    <a:pt x="374" y="19"/>
                  </a:lnTo>
                  <a:lnTo>
                    <a:pt x="407" y="134"/>
                  </a:lnTo>
                  <a:lnTo>
                    <a:pt x="351" y="137"/>
                  </a:lnTo>
                  <a:lnTo>
                    <a:pt x="321" y="149"/>
                  </a:lnTo>
                  <a:lnTo>
                    <a:pt x="326" y="180"/>
                  </a:lnTo>
                  <a:lnTo>
                    <a:pt x="170" y="248"/>
                  </a:lnTo>
                  <a:lnTo>
                    <a:pt x="151" y="307"/>
                  </a:lnTo>
                  <a:lnTo>
                    <a:pt x="0" y="303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69" name="Freeform 210"/>
            <p:cNvSpPr>
              <a:spLocks noChangeAspect="1"/>
            </p:cNvSpPr>
            <p:nvPr/>
          </p:nvSpPr>
          <p:spPr bwMode="invGray">
            <a:xfrm>
              <a:off x="5326062" y="3797598"/>
              <a:ext cx="252412" cy="479425"/>
            </a:xfrm>
            <a:custGeom>
              <a:avLst/>
              <a:gdLst>
                <a:gd name="T0" fmla="*/ 0 w 365"/>
                <a:gd name="T1" fmla="*/ 2147483647 h 578"/>
                <a:gd name="T2" fmla="*/ 2147483647 w 365"/>
                <a:gd name="T3" fmla="*/ 2147483647 h 578"/>
                <a:gd name="T4" fmla="*/ 2147483647 w 365"/>
                <a:gd name="T5" fmla="*/ 2147483647 h 578"/>
                <a:gd name="T6" fmla="*/ 2147483647 w 365"/>
                <a:gd name="T7" fmla="*/ 2147483647 h 578"/>
                <a:gd name="T8" fmla="*/ 2147483647 w 365"/>
                <a:gd name="T9" fmla="*/ 2147483647 h 578"/>
                <a:gd name="T10" fmla="*/ 2147483647 w 365"/>
                <a:gd name="T11" fmla="*/ 2147483647 h 578"/>
                <a:gd name="T12" fmla="*/ 2147483647 w 365"/>
                <a:gd name="T13" fmla="*/ 2147483647 h 578"/>
                <a:gd name="T14" fmla="*/ 2147483647 w 365"/>
                <a:gd name="T15" fmla="*/ 2147483647 h 578"/>
                <a:gd name="T16" fmla="*/ 2147483647 w 365"/>
                <a:gd name="T17" fmla="*/ 2147483647 h 578"/>
                <a:gd name="T18" fmla="*/ 2147483647 w 365"/>
                <a:gd name="T19" fmla="*/ 2147483647 h 578"/>
                <a:gd name="T20" fmla="*/ 2147483647 w 365"/>
                <a:gd name="T21" fmla="*/ 2147483647 h 578"/>
                <a:gd name="T22" fmla="*/ 2147483647 w 365"/>
                <a:gd name="T23" fmla="*/ 2147483647 h 578"/>
                <a:gd name="T24" fmla="*/ 2147483647 w 365"/>
                <a:gd name="T25" fmla="*/ 2147483647 h 578"/>
                <a:gd name="T26" fmla="*/ 2147483647 w 365"/>
                <a:gd name="T27" fmla="*/ 0 h 578"/>
                <a:gd name="T28" fmla="*/ 2147483647 w 365"/>
                <a:gd name="T29" fmla="*/ 2147483647 h 578"/>
                <a:gd name="T30" fmla="*/ 2147483647 w 365"/>
                <a:gd name="T31" fmla="*/ 2147483647 h 578"/>
                <a:gd name="T32" fmla="*/ 2147483647 w 365"/>
                <a:gd name="T33" fmla="*/ 2147483647 h 578"/>
                <a:gd name="T34" fmla="*/ 2147483647 w 365"/>
                <a:gd name="T35" fmla="*/ 2147483647 h 578"/>
                <a:gd name="T36" fmla="*/ 2147483647 w 365"/>
                <a:gd name="T37" fmla="*/ 2147483647 h 578"/>
                <a:gd name="T38" fmla="*/ 2147483647 w 365"/>
                <a:gd name="T39" fmla="*/ 2147483647 h 578"/>
                <a:gd name="T40" fmla="*/ 2147483647 w 365"/>
                <a:gd name="T41" fmla="*/ 2147483647 h 578"/>
                <a:gd name="T42" fmla="*/ 2147483647 w 365"/>
                <a:gd name="T43" fmla="*/ 2147483647 h 578"/>
                <a:gd name="T44" fmla="*/ 0 w 365"/>
                <a:gd name="T45" fmla="*/ 2147483647 h 57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5"/>
                <a:gd name="T70" fmla="*/ 0 h 578"/>
                <a:gd name="T71" fmla="*/ 365 w 365"/>
                <a:gd name="T72" fmla="*/ 578 h 57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5" h="578">
                  <a:moveTo>
                    <a:pt x="0" y="161"/>
                  </a:moveTo>
                  <a:lnTo>
                    <a:pt x="10" y="179"/>
                  </a:lnTo>
                  <a:lnTo>
                    <a:pt x="95" y="206"/>
                  </a:lnTo>
                  <a:lnTo>
                    <a:pt x="104" y="242"/>
                  </a:lnTo>
                  <a:lnTo>
                    <a:pt x="99" y="334"/>
                  </a:lnTo>
                  <a:lnTo>
                    <a:pt x="54" y="430"/>
                  </a:lnTo>
                  <a:lnTo>
                    <a:pt x="67" y="543"/>
                  </a:lnTo>
                  <a:lnTo>
                    <a:pt x="71" y="578"/>
                  </a:lnTo>
                  <a:lnTo>
                    <a:pt x="98" y="578"/>
                  </a:lnTo>
                  <a:lnTo>
                    <a:pt x="98" y="540"/>
                  </a:lnTo>
                  <a:lnTo>
                    <a:pt x="188" y="488"/>
                  </a:lnTo>
                  <a:lnTo>
                    <a:pt x="162" y="334"/>
                  </a:lnTo>
                  <a:lnTo>
                    <a:pt x="362" y="178"/>
                  </a:lnTo>
                  <a:lnTo>
                    <a:pt x="365" y="0"/>
                  </a:lnTo>
                  <a:lnTo>
                    <a:pt x="314" y="31"/>
                  </a:lnTo>
                  <a:lnTo>
                    <a:pt x="175" y="40"/>
                  </a:lnTo>
                  <a:lnTo>
                    <a:pt x="172" y="105"/>
                  </a:lnTo>
                  <a:lnTo>
                    <a:pt x="208" y="156"/>
                  </a:lnTo>
                  <a:lnTo>
                    <a:pt x="187" y="233"/>
                  </a:lnTo>
                  <a:lnTo>
                    <a:pt x="149" y="193"/>
                  </a:lnTo>
                  <a:lnTo>
                    <a:pt x="155" y="140"/>
                  </a:lnTo>
                  <a:lnTo>
                    <a:pt x="111" y="127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IN" sz="1600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211"/>
            <p:cNvSpPr>
              <a:spLocks noChangeAspect="1"/>
            </p:cNvSpPr>
            <p:nvPr/>
          </p:nvSpPr>
          <p:spPr bwMode="invGray">
            <a:xfrm>
              <a:off x="4614862" y="2814935"/>
              <a:ext cx="379412" cy="347663"/>
            </a:xfrm>
            <a:custGeom>
              <a:avLst/>
              <a:gdLst>
                <a:gd name="T0" fmla="*/ 0 w 551"/>
                <a:gd name="T1" fmla="*/ 2147483647 h 420"/>
                <a:gd name="T2" fmla="*/ 2147483647 w 551"/>
                <a:gd name="T3" fmla="*/ 2147483647 h 420"/>
                <a:gd name="T4" fmla="*/ 2147483647 w 551"/>
                <a:gd name="T5" fmla="*/ 2147483647 h 420"/>
                <a:gd name="T6" fmla="*/ 2147483647 w 551"/>
                <a:gd name="T7" fmla="*/ 2147483647 h 420"/>
                <a:gd name="T8" fmla="*/ 2147483647 w 551"/>
                <a:gd name="T9" fmla="*/ 2147483647 h 420"/>
                <a:gd name="T10" fmla="*/ 2147483647 w 551"/>
                <a:gd name="T11" fmla="*/ 2147483647 h 420"/>
                <a:gd name="T12" fmla="*/ 2147483647 w 551"/>
                <a:gd name="T13" fmla="*/ 2147483647 h 420"/>
                <a:gd name="T14" fmla="*/ 2147483647 w 551"/>
                <a:gd name="T15" fmla="*/ 2147483647 h 420"/>
                <a:gd name="T16" fmla="*/ 2147483647 w 551"/>
                <a:gd name="T17" fmla="*/ 2147483647 h 420"/>
                <a:gd name="T18" fmla="*/ 2147483647 w 551"/>
                <a:gd name="T19" fmla="*/ 2147483647 h 420"/>
                <a:gd name="T20" fmla="*/ 2147483647 w 551"/>
                <a:gd name="T21" fmla="*/ 2147483647 h 420"/>
                <a:gd name="T22" fmla="*/ 2147483647 w 551"/>
                <a:gd name="T23" fmla="*/ 2147483647 h 420"/>
                <a:gd name="T24" fmla="*/ 2147483647 w 551"/>
                <a:gd name="T25" fmla="*/ 2147483647 h 420"/>
                <a:gd name="T26" fmla="*/ 2147483647 w 551"/>
                <a:gd name="T27" fmla="*/ 0 h 420"/>
                <a:gd name="T28" fmla="*/ 2147483647 w 551"/>
                <a:gd name="T29" fmla="*/ 2147483647 h 420"/>
                <a:gd name="T30" fmla="*/ 2147483647 w 551"/>
                <a:gd name="T31" fmla="*/ 2147483647 h 420"/>
                <a:gd name="T32" fmla="*/ 2147483647 w 551"/>
                <a:gd name="T33" fmla="*/ 2147483647 h 420"/>
                <a:gd name="T34" fmla="*/ 2147483647 w 551"/>
                <a:gd name="T35" fmla="*/ 2147483647 h 420"/>
                <a:gd name="T36" fmla="*/ 0 w 551"/>
                <a:gd name="T37" fmla="*/ 2147483647 h 4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1"/>
                <a:gd name="T58" fmla="*/ 0 h 420"/>
                <a:gd name="T59" fmla="*/ 551 w 551"/>
                <a:gd name="T60" fmla="*/ 420 h 4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1" h="420">
                  <a:moveTo>
                    <a:pt x="0" y="305"/>
                  </a:moveTo>
                  <a:lnTo>
                    <a:pt x="8" y="339"/>
                  </a:lnTo>
                  <a:lnTo>
                    <a:pt x="75" y="411"/>
                  </a:lnTo>
                  <a:lnTo>
                    <a:pt x="92" y="395"/>
                  </a:lnTo>
                  <a:lnTo>
                    <a:pt x="119" y="420"/>
                  </a:lnTo>
                  <a:lnTo>
                    <a:pt x="160" y="348"/>
                  </a:lnTo>
                  <a:lnTo>
                    <a:pt x="317" y="384"/>
                  </a:lnTo>
                  <a:lnTo>
                    <a:pt x="453" y="346"/>
                  </a:lnTo>
                  <a:lnTo>
                    <a:pt x="458" y="327"/>
                  </a:lnTo>
                  <a:lnTo>
                    <a:pt x="529" y="236"/>
                  </a:lnTo>
                  <a:lnTo>
                    <a:pt x="551" y="111"/>
                  </a:lnTo>
                  <a:lnTo>
                    <a:pt x="514" y="72"/>
                  </a:lnTo>
                  <a:lnTo>
                    <a:pt x="514" y="17"/>
                  </a:lnTo>
                  <a:lnTo>
                    <a:pt x="399" y="0"/>
                  </a:lnTo>
                  <a:lnTo>
                    <a:pt x="189" y="145"/>
                  </a:lnTo>
                  <a:lnTo>
                    <a:pt x="135" y="158"/>
                  </a:lnTo>
                  <a:lnTo>
                    <a:pt x="136" y="267"/>
                  </a:lnTo>
                  <a:lnTo>
                    <a:pt x="113" y="290"/>
                  </a:lnTo>
                  <a:lnTo>
                    <a:pt x="0" y="305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71" name="Freeform 212"/>
            <p:cNvSpPr>
              <a:spLocks noChangeAspect="1"/>
            </p:cNvSpPr>
            <p:nvPr/>
          </p:nvSpPr>
          <p:spPr bwMode="invGray">
            <a:xfrm>
              <a:off x="4679949" y="3100685"/>
              <a:ext cx="274638" cy="277813"/>
            </a:xfrm>
            <a:custGeom>
              <a:avLst/>
              <a:gdLst>
                <a:gd name="T0" fmla="*/ 0 w 402"/>
                <a:gd name="T1" fmla="*/ 2147483647 h 335"/>
                <a:gd name="T2" fmla="*/ 2147483647 w 402"/>
                <a:gd name="T3" fmla="*/ 2147483647 h 335"/>
                <a:gd name="T4" fmla="*/ 2147483647 w 402"/>
                <a:gd name="T5" fmla="*/ 2147483647 h 335"/>
                <a:gd name="T6" fmla="*/ 2147483647 w 402"/>
                <a:gd name="T7" fmla="*/ 2147483647 h 335"/>
                <a:gd name="T8" fmla="*/ 2147483647 w 402"/>
                <a:gd name="T9" fmla="*/ 0 h 335"/>
                <a:gd name="T10" fmla="*/ 2147483647 w 402"/>
                <a:gd name="T11" fmla="*/ 2147483647 h 335"/>
                <a:gd name="T12" fmla="*/ 2147483647 w 402"/>
                <a:gd name="T13" fmla="*/ 2147483647 h 335"/>
                <a:gd name="T14" fmla="*/ 2147483647 w 402"/>
                <a:gd name="T15" fmla="*/ 2147483647 h 335"/>
                <a:gd name="T16" fmla="*/ 2147483647 w 402"/>
                <a:gd name="T17" fmla="*/ 2147483647 h 335"/>
                <a:gd name="T18" fmla="*/ 2147483647 w 402"/>
                <a:gd name="T19" fmla="*/ 2147483647 h 335"/>
                <a:gd name="T20" fmla="*/ 2147483647 w 402"/>
                <a:gd name="T21" fmla="*/ 2147483647 h 335"/>
                <a:gd name="T22" fmla="*/ 2147483647 w 402"/>
                <a:gd name="T23" fmla="*/ 2147483647 h 335"/>
                <a:gd name="T24" fmla="*/ 2147483647 w 402"/>
                <a:gd name="T25" fmla="*/ 2147483647 h 335"/>
                <a:gd name="T26" fmla="*/ 0 w 402"/>
                <a:gd name="T27" fmla="*/ 2147483647 h 3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2"/>
                <a:gd name="T43" fmla="*/ 0 h 335"/>
                <a:gd name="T44" fmla="*/ 402 w 402"/>
                <a:gd name="T45" fmla="*/ 335 h 3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2" h="335">
                  <a:moveTo>
                    <a:pt x="0" y="261"/>
                  </a:moveTo>
                  <a:lnTo>
                    <a:pt x="27" y="74"/>
                  </a:lnTo>
                  <a:lnTo>
                    <a:pt x="68" y="2"/>
                  </a:lnTo>
                  <a:lnTo>
                    <a:pt x="225" y="38"/>
                  </a:lnTo>
                  <a:lnTo>
                    <a:pt x="361" y="0"/>
                  </a:lnTo>
                  <a:lnTo>
                    <a:pt x="388" y="44"/>
                  </a:lnTo>
                  <a:lnTo>
                    <a:pt x="402" y="74"/>
                  </a:lnTo>
                  <a:lnTo>
                    <a:pt x="367" y="101"/>
                  </a:lnTo>
                  <a:lnTo>
                    <a:pt x="295" y="252"/>
                  </a:lnTo>
                  <a:lnTo>
                    <a:pt x="230" y="242"/>
                  </a:lnTo>
                  <a:lnTo>
                    <a:pt x="192" y="316"/>
                  </a:lnTo>
                  <a:lnTo>
                    <a:pt x="115" y="335"/>
                  </a:lnTo>
                  <a:lnTo>
                    <a:pt x="68" y="269"/>
                  </a:lnTo>
                  <a:lnTo>
                    <a:pt x="0" y="261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72" name="Freeform 213"/>
            <p:cNvSpPr>
              <a:spLocks noChangeAspect="1"/>
            </p:cNvSpPr>
            <p:nvPr/>
          </p:nvSpPr>
          <p:spPr bwMode="invGray">
            <a:xfrm>
              <a:off x="4210049" y="3135610"/>
              <a:ext cx="73025" cy="49213"/>
            </a:xfrm>
            <a:custGeom>
              <a:avLst/>
              <a:gdLst>
                <a:gd name="T0" fmla="*/ 0 w 104"/>
                <a:gd name="T1" fmla="*/ 2147483647 h 62"/>
                <a:gd name="T2" fmla="*/ 2147483647 w 104"/>
                <a:gd name="T3" fmla="*/ 2147483647 h 62"/>
                <a:gd name="T4" fmla="*/ 2147483647 w 104"/>
                <a:gd name="T5" fmla="*/ 2147483647 h 62"/>
                <a:gd name="T6" fmla="*/ 2147483647 w 104"/>
                <a:gd name="T7" fmla="*/ 2147483647 h 62"/>
                <a:gd name="T8" fmla="*/ 2147483647 w 104"/>
                <a:gd name="T9" fmla="*/ 2147483647 h 62"/>
                <a:gd name="T10" fmla="*/ 2147483647 w 104"/>
                <a:gd name="T11" fmla="*/ 2147483647 h 62"/>
                <a:gd name="T12" fmla="*/ 2147483647 w 104"/>
                <a:gd name="T13" fmla="*/ 0 h 62"/>
                <a:gd name="T14" fmla="*/ 0 w 104"/>
                <a:gd name="T15" fmla="*/ 2147483647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"/>
                <a:gd name="T25" fmla="*/ 0 h 62"/>
                <a:gd name="T26" fmla="*/ 104 w 104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" h="62">
                  <a:moveTo>
                    <a:pt x="0" y="8"/>
                  </a:moveTo>
                  <a:lnTo>
                    <a:pt x="29" y="35"/>
                  </a:lnTo>
                  <a:lnTo>
                    <a:pt x="64" y="26"/>
                  </a:lnTo>
                  <a:lnTo>
                    <a:pt x="44" y="35"/>
                  </a:lnTo>
                  <a:lnTo>
                    <a:pt x="60" y="62"/>
                  </a:lnTo>
                  <a:lnTo>
                    <a:pt x="103" y="35"/>
                  </a:lnTo>
                  <a:lnTo>
                    <a:pt x="104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74" name="Freeform 215"/>
            <p:cNvSpPr>
              <a:spLocks noChangeAspect="1"/>
            </p:cNvSpPr>
            <p:nvPr/>
          </p:nvSpPr>
          <p:spPr bwMode="invGray">
            <a:xfrm>
              <a:off x="5305424" y="3527723"/>
              <a:ext cx="41275" cy="46037"/>
            </a:xfrm>
            <a:custGeom>
              <a:avLst/>
              <a:gdLst>
                <a:gd name="T0" fmla="*/ 0 w 58"/>
                <a:gd name="T1" fmla="*/ 2147483647 h 56"/>
                <a:gd name="T2" fmla="*/ 2147483647 w 58"/>
                <a:gd name="T3" fmla="*/ 2147483647 h 56"/>
                <a:gd name="T4" fmla="*/ 2147483647 w 58"/>
                <a:gd name="T5" fmla="*/ 0 h 56"/>
                <a:gd name="T6" fmla="*/ 2147483647 w 58"/>
                <a:gd name="T7" fmla="*/ 2147483647 h 56"/>
                <a:gd name="T8" fmla="*/ 0 w 58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56"/>
                <a:gd name="T17" fmla="*/ 58 w 58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56">
                  <a:moveTo>
                    <a:pt x="0" y="56"/>
                  </a:moveTo>
                  <a:lnTo>
                    <a:pt x="23" y="10"/>
                  </a:lnTo>
                  <a:lnTo>
                    <a:pt x="50" y="0"/>
                  </a:lnTo>
                  <a:lnTo>
                    <a:pt x="58" y="46"/>
                  </a:lnTo>
                  <a:lnTo>
                    <a:pt x="0" y="56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75" name="Freeform 216"/>
            <p:cNvSpPr>
              <a:spLocks noChangeAspect="1"/>
            </p:cNvSpPr>
            <p:nvPr/>
          </p:nvSpPr>
          <p:spPr bwMode="invGray">
            <a:xfrm>
              <a:off x="4189412" y="3019723"/>
              <a:ext cx="150812" cy="120650"/>
            </a:xfrm>
            <a:custGeom>
              <a:avLst/>
              <a:gdLst>
                <a:gd name="T0" fmla="*/ 0 w 215"/>
                <a:gd name="T1" fmla="*/ 2147483647 h 146"/>
                <a:gd name="T2" fmla="*/ 2147483647 w 215"/>
                <a:gd name="T3" fmla="*/ 2147483647 h 146"/>
                <a:gd name="T4" fmla="*/ 2147483647 w 215"/>
                <a:gd name="T5" fmla="*/ 2147483647 h 146"/>
                <a:gd name="T6" fmla="*/ 2147483647 w 215"/>
                <a:gd name="T7" fmla="*/ 2147483647 h 146"/>
                <a:gd name="T8" fmla="*/ 2147483647 w 215"/>
                <a:gd name="T9" fmla="*/ 2147483647 h 146"/>
                <a:gd name="T10" fmla="*/ 2147483647 w 215"/>
                <a:gd name="T11" fmla="*/ 2147483647 h 146"/>
                <a:gd name="T12" fmla="*/ 2147483647 w 215"/>
                <a:gd name="T13" fmla="*/ 2147483647 h 146"/>
                <a:gd name="T14" fmla="*/ 2147483647 w 215"/>
                <a:gd name="T15" fmla="*/ 2147483647 h 146"/>
                <a:gd name="T16" fmla="*/ 2147483647 w 215"/>
                <a:gd name="T17" fmla="*/ 0 h 146"/>
                <a:gd name="T18" fmla="*/ 2147483647 w 215"/>
                <a:gd name="T19" fmla="*/ 2147483647 h 146"/>
                <a:gd name="T20" fmla="*/ 0 w 215"/>
                <a:gd name="T21" fmla="*/ 2147483647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5"/>
                <a:gd name="T34" fmla="*/ 0 h 146"/>
                <a:gd name="T35" fmla="*/ 215 w 215"/>
                <a:gd name="T36" fmla="*/ 146 h 1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5" h="146">
                  <a:moveTo>
                    <a:pt x="0" y="64"/>
                  </a:moveTo>
                  <a:lnTo>
                    <a:pt x="32" y="105"/>
                  </a:lnTo>
                  <a:lnTo>
                    <a:pt x="131" y="113"/>
                  </a:lnTo>
                  <a:lnTo>
                    <a:pt x="28" y="126"/>
                  </a:lnTo>
                  <a:lnTo>
                    <a:pt x="28" y="146"/>
                  </a:lnTo>
                  <a:lnTo>
                    <a:pt x="132" y="138"/>
                  </a:lnTo>
                  <a:lnTo>
                    <a:pt x="215" y="146"/>
                  </a:lnTo>
                  <a:lnTo>
                    <a:pt x="190" y="64"/>
                  </a:lnTo>
                  <a:lnTo>
                    <a:pt x="110" y="0"/>
                  </a:lnTo>
                  <a:lnTo>
                    <a:pt x="32" y="19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76" name="Freeform 217"/>
            <p:cNvSpPr>
              <a:spLocks noChangeAspect="1"/>
            </p:cNvSpPr>
            <p:nvPr/>
          </p:nvSpPr>
          <p:spPr bwMode="invGray">
            <a:xfrm>
              <a:off x="4292599" y="3214985"/>
              <a:ext cx="76200" cy="87313"/>
            </a:xfrm>
            <a:custGeom>
              <a:avLst/>
              <a:gdLst>
                <a:gd name="T0" fmla="*/ 0 w 106"/>
                <a:gd name="T1" fmla="*/ 2147483647 h 104"/>
                <a:gd name="T2" fmla="*/ 2147483647 w 106"/>
                <a:gd name="T3" fmla="*/ 2147483647 h 104"/>
                <a:gd name="T4" fmla="*/ 2147483647 w 106"/>
                <a:gd name="T5" fmla="*/ 2147483647 h 104"/>
                <a:gd name="T6" fmla="*/ 2147483647 w 106"/>
                <a:gd name="T7" fmla="*/ 2147483647 h 104"/>
                <a:gd name="T8" fmla="*/ 2147483647 w 106"/>
                <a:gd name="T9" fmla="*/ 0 h 104"/>
                <a:gd name="T10" fmla="*/ 0 w 106"/>
                <a:gd name="T11" fmla="*/ 2147483647 h 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6"/>
                <a:gd name="T19" fmla="*/ 0 h 104"/>
                <a:gd name="T20" fmla="*/ 106 w 106"/>
                <a:gd name="T21" fmla="*/ 104 h 1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6" h="104">
                  <a:moveTo>
                    <a:pt x="0" y="29"/>
                  </a:moveTo>
                  <a:lnTo>
                    <a:pt x="11" y="71"/>
                  </a:lnTo>
                  <a:lnTo>
                    <a:pt x="64" y="104"/>
                  </a:lnTo>
                  <a:lnTo>
                    <a:pt x="106" y="53"/>
                  </a:lnTo>
                  <a:lnTo>
                    <a:pt x="72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77" name="Freeform 218"/>
            <p:cNvSpPr>
              <a:spLocks noChangeAspect="1"/>
            </p:cNvSpPr>
            <p:nvPr/>
          </p:nvSpPr>
          <p:spPr bwMode="invGray">
            <a:xfrm>
              <a:off x="5592762" y="3156248"/>
              <a:ext cx="242887" cy="392112"/>
            </a:xfrm>
            <a:custGeom>
              <a:avLst/>
              <a:gdLst>
                <a:gd name="T0" fmla="*/ 0 w 355"/>
                <a:gd name="T1" fmla="*/ 2147483647 h 471"/>
                <a:gd name="T2" fmla="*/ 0 w 355"/>
                <a:gd name="T3" fmla="*/ 2147483647 h 471"/>
                <a:gd name="T4" fmla="*/ 2147483647 w 355"/>
                <a:gd name="T5" fmla="*/ 2147483647 h 471"/>
                <a:gd name="T6" fmla="*/ 2147483647 w 355"/>
                <a:gd name="T7" fmla="*/ 2147483647 h 471"/>
                <a:gd name="T8" fmla="*/ 2147483647 w 355"/>
                <a:gd name="T9" fmla="*/ 2147483647 h 471"/>
                <a:gd name="T10" fmla="*/ 2147483647 w 355"/>
                <a:gd name="T11" fmla="*/ 2147483647 h 471"/>
                <a:gd name="T12" fmla="*/ 2147483647 w 355"/>
                <a:gd name="T13" fmla="*/ 2147483647 h 471"/>
                <a:gd name="T14" fmla="*/ 2147483647 w 355"/>
                <a:gd name="T15" fmla="*/ 2147483647 h 471"/>
                <a:gd name="T16" fmla="*/ 2147483647 w 355"/>
                <a:gd name="T17" fmla="*/ 2147483647 h 471"/>
                <a:gd name="T18" fmla="*/ 2147483647 w 355"/>
                <a:gd name="T19" fmla="*/ 0 h 471"/>
                <a:gd name="T20" fmla="*/ 2147483647 w 355"/>
                <a:gd name="T21" fmla="*/ 2147483647 h 471"/>
                <a:gd name="T22" fmla="*/ 2147483647 w 355"/>
                <a:gd name="T23" fmla="*/ 2147483647 h 471"/>
                <a:gd name="T24" fmla="*/ 2147483647 w 355"/>
                <a:gd name="T25" fmla="*/ 2147483647 h 471"/>
                <a:gd name="T26" fmla="*/ 0 w 355"/>
                <a:gd name="T27" fmla="*/ 2147483647 h 4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5"/>
                <a:gd name="T43" fmla="*/ 0 h 471"/>
                <a:gd name="T44" fmla="*/ 355 w 355"/>
                <a:gd name="T45" fmla="*/ 471 h 4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5" h="471">
                  <a:moveTo>
                    <a:pt x="0" y="443"/>
                  </a:moveTo>
                  <a:lnTo>
                    <a:pt x="0" y="316"/>
                  </a:lnTo>
                  <a:lnTo>
                    <a:pt x="28" y="278"/>
                  </a:lnTo>
                  <a:lnTo>
                    <a:pt x="137" y="240"/>
                  </a:lnTo>
                  <a:lnTo>
                    <a:pt x="243" y="135"/>
                  </a:lnTo>
                  <a:lnTo>
                    <a:pt x="106" y="101"/>
                  </a:lnTo>
                  <a:lnTo>
                    <a:pt x="64" y="38"/>
                  </a:lnTo>
                  <a:lnTo>
                    <a:pt x="78" y="17"/>
                  </a:lnTo>
                  <a:lnTo>
                    <a:pt x="133" y="55"/>
                  </a:lnTo>
                  <a:lnTo>
                    <a:pt x="339" y="0"/>
                  </a:lnTo>
                  <a:lnTo>
                    <a:pt x="355" y="55"/>
                  </a:lnTo>
                  <a:lnTo>
                    <a:pt x="230" y="275"/>
                  </a:lnTo>
                  <a:lnTo>
                    <a:pt x="17" y="471"/>
                  </a:lnTo>
                  <a:lnTo>
                    <a:pt x="0" y="443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78" name="Freeform 219"/>
            <p:cNvSpPr>
              <a:spLocks noChangeAspect="1"/>
            </p:cNvSpPr>
            <p:nvPr/>
          </p:nvSpPr>
          <p:spPr bwMode="invGray">
            <a:xfrm>
              <a:off x="5208587" y="3948410"/>
              <a:ext cx="190500" cy="207963"/>
            </a:xfrm>
            <a:custGeom>
              <a:avLst/>
              <a:gdLst>
                <a:gd name="T0" fmla="*/ 0 w 273"/>
                <a:gd name="T1" fmla="*/ 2147483647 h 251"/>
                <a:gd name="T2" fmla="*/ 2147483647 w 273"/>
                <a:gd name="T3" fmla="*/ 2147483647 h 251"/>
                <a:gd name="T4" fmla="*/ 2147483647 w 273"/>
                <a:gd name="T5" fmla="*/ 2147483647 h 251"/>
                <a:gd name="T6" fmla="*/ 2147483647 w 273"/>
                <a:gd name="T7" fmla="*/ 2147483647 h 251"/>
                <a:gd name="T8" fmla="*/ 2147483647 w 273"/>
                <a:gd name="T9" fmla="*/ 0 h 251"/>
                <a:gd name="T10" fmla="*/ 2147483647 w 273"/>
                <a:gd name="T11" fmla="*/ 2147483647 h 251"/>
                <a:gd name="T12" fmla="*/ 2147483647 w 273"/>
                <a:gd name="T13" fmla="*/ 2147483647 h 251"/>
                <a:gd name="T14" fmla="*/ 2147483647 w 273"/>
                <a:gd name="T15" fmla="*/ 2147483647 h 251"/>
                <a:gd name="T16" fmla="*/ 2147483647 w 273"/>
                <a:gd name="T17" fmla="*/ 2147483647 h 251"/>
                <a:gd name="T18" fmla="*/ 2147483647 w 273"/>
                <a:gd name="T19" fmla="*/ 2147483647 h 251"/>
                <a:gd name="T20" fmla="*/ 2147483647 w 273"/>
                <a:gd name="T21" fmla="*/ 2147483647 h 251"/>
                <a:gd name="T22" fmla="*/ 0 w 273"/>
                <a:gd name="T23" fmla="*/ 2147483647 h 2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3"/>
                <a:gd name="T37" fmla="*/ 0 h 251"/>
                <a:gd name="T38" fmla="*/ 273 w 273"/>
                <a:gd name="T39" fmla="*/ 251 h 2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3" h="251">
                  <a:moveTo>
                    <a:pt x="0" y="77"/>
                  </a:moveTo>
                  <a:lnTo>
                    <a:pt x="61" y="79"/>
                  </a:lnTo>
                  <a:lnTo>
                    <a:pt x="122" y="33"/>
                  </a:lnTo>
                  <a:lnTo>
                    <a:pt x="126" y="14"/>
                  </a:lnTo>
                  <a:lnTo>
                    <a:pt x="179" y="0"/>
                  </a:lnTo>
                  <a:lnTo>
                    <a:pt x="264" y="27"/>
                  </a:lnTo>
                  <a:lnTo>
                    <a:pt x="273" y="63"/>
                  </a:lnTo>
                  <a:lnTo>
                    <a:pt x="268" y="155"/>
                  </a:lnTo>
                  <a:lnTo>
                    <a:pt x="223" y="251"/>
                  </a:lnTo>
                  <a:lnTo>
                    <a:pt x="144" y="234"/>
                  </a:lnTo>
                  <a:lnTo>
                    <a:pt x="97" y="211"/>
                  </a:lnTo>
                  <a:lnTo>
                    <a:pt x="0" y="77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79" name="Freeform 220"/>
            <p:cNvSpPr>
              <a:spLocks noChangeAspect="1"/>
            </p:cNvSpPr>
            <p:nvPr/>
          </p:nvSpPr>
          <p:spPr bwMode="invGray">
            <a:xfrm>
              <a:off x="4884737" y="3984923"/>
              <a:ext cx="323850" cy="369887"/>
            </a:xfrm>
            <a:custGeom>
              <a:avLst/>
              <a:gdLst>
                <a:gd name="T0" fmla="*/ 0 w 471"/>
                <a:gd name="T1" fmla="*/ 2147483647 h 442"/>
                <a:gd name="T2" fmla="*/ 2147483647 w 471"/>
                <a:gd name="T3" fmla="*/ 0 h 442"/>
                <a:gd name="T4" fmla="*/ 2147483647 w 471"/>
                <a:gd name="T5" fmla="*/ 2147483647 h 442"/>
                <a:gd name="T6" fmla="*/ 2147483647 w 471"/>
                <a:gd name="T7" fmla="*/ 2147483647 h 442"/>
                <a:gd name="T8" fmla="*/ 2147483647 w 471"/>
                <a:gd name="T9" fmla="*/ 2147483647 h 442"/>
                <a:gd name="T10" fmla="*/ 2147483647 w 471"/>
                <a:gd name="T11" fmla="*/ 2147483647 h 442"/>
                <a:gd name="T12" fmla="*/ 2147483647 w 471"/>
                <a:gd name="T13" fmla="*/ 2147483647 h 442"/>
                <a:gd name="T14" fmla="*/ 2147483647 w 471"/>
                <a:gd name="T15" fmla="*/ 2147483647 h 442"/>
                <a:gd name="T16" fmla="*/ 2147483647 w 471"/>
                <a:gd name="T17" fmla="*/ 2147483647 h 442"/>
                <a:gd name="T18" fmla="*/ 2147483647 w 471"/>
                <a:gd name="T19" fmla="*/ 2147483647 h 442"/>
                <a:gd name="T20" fmla="*/ 2147483647 w 471"/>
                <a:gd name="T21" fmla="*/ 2147483647 h 442"/>
                <a:gd name="T22" fmla="*/ 2147483647 w 471"/>
                <a:gd name="T23" fmla="*/ 2147483647 h 442"/>
                <a:gd name="T24" fmla="*/ 2147483647 w 471"/>
                <a:gd name="T25" fmla="*/ 2147483647 h 442"/>
                <a:gd name="T26" fmla="*/ 2147483647 w 471"/>
                <a:gd name="T27" fmla="*/ 2147483647 h 442"/>
                <a:gd name="T28" fmla="*/ 2147483647 w 471"/>
                <a:gd name="T29" fmla="*/ 2147483647 h 442"/>
                <a:gd name="T30" fmla="*/ 2147483647 w 471"/>
                <a:gd name="T31" fmla="*/ 2147483647 h 442"/>
                <a:gd name="T32" fmla="*/ 2147483647 w 471"/>
                <a:gd name="T33" fmla="*/ 2147483647 h 442"/>
                <a:gd name="T34" fmla="*/ 2147483647 w 471"/>
                <a:gd name="T35" fmla="*/ 2147483647 h 442"/>
                <a:gd name="T36" fmla="*/ 2147483647 w 471"/>
                <a:gd name="T37" fmla="*/ 2147483647 h 442"/>
                <a:gd name="T38" fmla="*/ 0 w 471"/>
                <a:gd name="T39" fmla="*/ 2147483647 h 4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71"/>
                <a:gd name="T61" fmla="*/ 0 h 442"/>
                <a:gd name="T62" fmla="*/ 471 w 471"/>
                <a:gd name="T63" fmla="*/ 442 h 4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71" h="442">
                  <a:moveTo>
                    <a:pt x="0" y="14"/>
                  </a:moveTo>
                  <a:lnTo>
                    <a:pt x="58" y="0"/>
                  </a:lnTo>
                  <a:lnTo>
                    <a:pt x="340" y="41"/>
                  </a:lnTo>
                  <a:lnTo>
                    <a:pt x="405" y="23"/>
                  </a:lnTo>
                  <a:lnTo>
                    <a:pt x="471" y="31"/>
                  </a:lnTo>
                  <a:lnTo>
                    <a:pt x="413" y="63"/>
                  </a:lnTo>
                  <a:lnTo>
                    <a:pt x="391" y="41"/>
                  </a:lnTo>
                  <a:lnTo>
                    <a:pt x="325" y="56"/>
                  </a:lnTo>
                  <a:lnTo>
                    <a:pt x="325" y="181"/>
                  </a:lnTo>
                  <a:lnTo>
                    <a:pt x="289" y="182"/>
                  </a:lnTo>
                  <a:lnTo>
                    <a:pt x="289" y="279"/>
                  </a:lnTo>
                  <a:lnTo>
                    <a:pt x="289" y="420"/>
                  </a:lnTo>
                  <a:lnTo>
                    <a:pt x="259" y="442"/>
                  </a:lnTo>
                  <a:lnTo>
                    <a:pt x="215" y="442"/>
                  </a:lnTo>
                  <a:lnTo>
                    <a:pt x="191" y="412"/>
                  </a:lnTo>
                  <a:lnTo>
                    <a:pt x="170" y="428"/>
                  </a:lnTo>
                  <a:lnTo>
                    <a:pt x="125" y="379"/>
                  </a:lnTo>
                  <a:lnTo>
                    <a:pt x="100" y="225"/>
                  </a:lnTo>
                  <a:lnTo>
                    <a:pt x="100" y="206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80" name="Freeform 221"/>
            <p:cNvSpPr>
              <a:spLocks noChangeAspect="1"/>
            </p:cNvSpPr>
            <p:nvPr/>
          </p:nvSpPr>
          <p:spPr bwMode="invGray">
            <a:xfrm>
              <a:off x="4203699" y="2686348"/>
              <a:ext cx="200025" cy="201612"/>
            </a:xfrm>
            <a:custGeom>
              <a:avLst/>
              <a:gdLst>
                <a:gd name="T0" fmla="*/ 0 w 291"/>
                <a:gd name="T1" fmla="*/ 2147483647 h 242"/>
                <a:gd name="T2" fmla="*/ 2147483647 w 291"/>
                <a:gd name="T3" fmla="*/ 0 h 242"/>
                <a:gd name="T4" fmla="*/ 2147483647 w 291"/>
                <a:gd name="T5" fmla="*/ 2147483647 h 242"/>
                <a:gd name="T6" fmla="*/ 2147483647 w 291"/>
                <a:gd name="T7" fmla="*/ 2147483647 h 242"/>
                <a:gd name="T8" fmla="*/ 2147483647 w 291"/>
                <a:gd name="T9" fmla="*/ 2147483647 h 242"/>
                <a:gd name="T10" fmla="*/ 2147483647 w 291"/>
                <a:gd name="T11" fmla="*/ 2147483647 h 242"/>
                <a:gd name="T12" fmla="*/ 2147483647 w 291"/>
                <a:gd name="T13" fmla="*/ 2147483647 h 242"/>
                <a:gd name="T14" fmla="*/ 2147483647 w 291"/>
                <a:gd name="T15" fmla="*/ 2147483647 h 242"/>
                <a:gd name="T16" fmla="*/ 2147483647 w 291"/>
                <a:gd name="T17" fmla="*/ 2147483647 h 242"/>
                <a:gd name="T18" fmla="*/ 0 w 291"/>
                <a:gd name="T19" fmla="*/ 2147483647 h 2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1"/>
                <a:gd name="T31" fmla="*/ 0 h 242"/>
                <a:gd name="T32" fmla="*/ 291 w 291"/>
                <a:gd name="T33" fmla="*/ 242 h 2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1" h="242">
                  <a:moveTo>
                    <a:pt x="0" y="242"/>
                  </a:moveTo>
                  <a:lnTo>
                    <a:pt x="137" y="0"/>
                  </a:lnTo>
                  <a:lnTo>
                    <a:pt x="288" y="4"/>
                  </a:lnTo>
                  <a:lnTo>
                    <a:pt x="291" y="17"/>
                  </a:lnTo>
                  <a:lnTo>
                    <a:pt x="288" y="62"/>
                  </a:lnTo>
                  <a:lnTo>
                    <a:pt x="177" y="60"/>
                  </a:lnTo>
                  <a:lnTo>
                    <a:pt x="175" y="154"/>
                  </a:lnTo>
                  <a:lnTo>
                    <a:pt x="136" y="171"/>
                  </a:lnTo>
                  <a:lnTo>
                    <a:pt x="138" y="228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81" name="Freeform 222"/>
            <p:cNvSpPr>
              <a:spLocks noChangeAspect="1"/>
            </p:cNvSpPr>
            <p:nvPr/>
          </p:nvSpPr>
          <p:spPr bwMode="invGray">
            <a:xfrm>
              <a:off x="5133974" y="2830810"/>
              <a:ext cx="398463" cy="565150"/>
            </a:xfrm>
            <a:custGeom>
              <a:avLst/>
              <a:gdLst>
                <a:gd name="T0" fmla="*/ 0 w 576"/>
                <a:gd name="T1" fmla="*/ 2147483647 h 684"/>
                <a:gd name="T2" fmla="*/ 2147483647 w 576"/>
                <a:gd name="T3" fmla="*/ 2147483647 h 684"/>
                <a:gd name="T4" fmla="*/ 2147483647 w 576"/>
                <a:gd name="T5" fmla="*/ 2147483647 h 684"/>
                <a:gd name="T6" fmla="*/ 2147483647 w 576"/>
                <a:gd name="T7" fmla="*/ 2147483647 h 684"/>
                <a:gd name="T8" fmla="*/ 2147483647 w 576"/>
                <a:gd name="T9" fmla="*/ 2147483647 h 684"/>
                <a:gd name="T10" fmla="*/ 2147483647 w 576"/>
                <a:gd name="T11" fmla="*/ 2147483647 h 684"/>
                <a:gd name="T12" fmla="*/ 2147483647 w 576"/>
                <a:gd name="T13" fmla="*/ 2147483647 h 684"/>
                <a:gd name="T14" fmla="*/ 2147483647 w 576"/>
                <a:gd name="T15" fmla="*/ 2147483647 h 684"/>
                <a:gd name="T16" fmla="*/ 2147483647 w 576"/>
                <a:gd name="T17" fmla="*/ 2147483647 h 684"/>
                <a:gd name="T18" fmla="*/ 2147483647 w 576"/>
                <a:gd name="T19" fmla="*/ 2147483647 h 684"/>
                <a:gd name="T20" fmla="*/ 2147483647 w 576"/>
                <a:gd name="T21" fmla="*/ 2147483647 h 684"/>
                <a:gd name="T22" fmla="*/ 2147483647 w 576"/>
                <a:gd name="T23" fmla="*/ 2147483647 h 684"/>
                <a:gd name="T24" fmla="*/ 2147483647 w 576"/>
                <a:gd name="T25" fmla="*/ 2147483647 h 684"/>
                <a:gd name="T26" fmla="*/ 2147483647 w 576"/>
                <a:gd name="T27" fmla="*/ 2147483647 h 684"/>
                <a:gd name="T28" fmla="*/ 2147483647 w 576"/>
                <a:gd name="T29" fmla="*/ 2147483647 h 684"/>
                <a:gd name="T30" fmla="*/ 2147483647 w 576"/>
                <a:gd name="T31" fmla="*/ 2147483647 h 684"/>
                <a:gd name="T32" fmla="*/ 2147483647 w 576"/>
                <a:gd name="T33" fmla="*/ 2147483647 h 684"/>
                <a:gd name="T34" fmla="*/ 2147483647 w 576"/>
                <a:gd name="T35" fmla="*/ 0 h 684"/>
                <a:gd name="T36" fmla="*/ 2147483647 w 576"/>
                <a:gd name="T37" fmla="*/ 2147483647 h 684"/>
                <a:gd name="T38" fmla="*/ 2147483647 w 576"/>
                <a:gd name="T39" fmla="*/ 2147483647 h 684"/>
                <a:gd name="T40" fmla="*/ 2147483647 w 576"/>
                <a:gd name="T41" fmla="*/ 2147483647 h 684"/>
                <a:gd name="T42" fmla="*/ 2147483647 w 576"/>
                <a:gd name="T43" fmla="*/ 2147483647 h 684"/>
                <a:gd name="T44" fmla="*/ 2147483647 w 576"/>
                <a:gd name="T45" fmla="*/ 2147483647 h 684"/>
                <a:gd name="T46" fmla="*/ 2147483647 w 576"/>
                <a:gd name="T47" fmla="*/ 2147483647 h 684"/>
                <a:gd name="T48" fmla="*/ 2147483647 w 576"/>
                <a:gd name="T49" fmla="*/ 2147483647 h 684"/>
                <a:gd name="T50" fmla="*/ 0 w 576"/>
                <a:gd name="T51" fmla="*/ 2147483647 h 68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76"/>
                <a:gd name="T79" fmla="*/ 0 h 684"/>
                <a:gd name="T80" fmla="*/ 576 w 576"/>
                <a:gd name="T81" fmla="*/ 684 h 68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76" h="684">
                  <a:moveTo>
                    <a:pt x="0" y="361"/>
                  </a:moveTo>
                  <a:lnTo>
                    <a:pt x="27" y="429"/>
                  </a:lnTo>
                  <a:lnTo>
                    <a:pt x="52" y="504"/>
                  </a:lnTo>
                  <a:lnTo>
                    <a:pt x="111" y="531"/>
                  </a:lnTo>
                  <a:lnTo>
                    <a:pt x="196" y="632"/>
                  </a:lnTo>
                  <a:lnTo>
                    <a:pt x="311" y="684"/>
                  </a:lnTo>
                  <a:lnTo>
                    <a:pt x="418" y="671"/>
                  </a:lnTo>
                  <a:lnTo>
                    <a:pt x="483" y="651"/>
                  </a:lnTo>
                  <a:lnTo>
                    <a:pt x="444" y="579"/>
                  </a:lnTo>
                  <a:lnTo>
                    <a:pt x="383" y="537"/>
                  </a:lnTo>
                  <a:lnTo>
                    <a:pt x="423" y="510"/>
                  </a:lnTo>
                  <a:lnTo>
                    <a:pt x="427" y="446"/>
                  </a:lnTo>
                  <a:lnTo>
                    <a:pt x="495" y="362"/>
                  </a:lnTo>
                  <a:lnTo>
                    <a:pt x="522" y="214"/>
                  </a:lnTo>
                  <a:lnTo>
                    <a:pt x="576" y="181"/>
                  </a:lnTo>
                  <a:lnTo>
                    <a:pt x="534" y="149"/>
                  </a:lnTo>
                  <a:lnTo>
                    <a:pt x="518" y="39"/>
                  </a:lnTo>
                  <a:lnTo>
                    <a:pt x="473" y="0"/>
                  </a:lnTo>
                  <a:lnTo>
                    <a:pt x="418" y="47"/>
                  </a:lnTo>
                  <a:lnTo>
                    <a:pt x="105" y="38"/>
                  </a:lnTo>
                  <a:lnTo>
                    <a:pt x="105" y="108"/>
                  </a:lnTo>
                  <a:lnTo>
                    <a:pt x="74" y="110"/>
                  </a:lnTo>
                  <a:lnTo>
                    <a:pt x="74" y="130"/>
                  </a:lnTo>
                  <a:lnTo>
                    <a:pt x="72" y="261"/>
                  </a:lnTo>
                  <a:lnTo>
                    <a:pt x="37" y="268"/>
                  </a:lnTo>
                  <a:lnTo>
                    <a:pt x="0" y="361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82" name="Freeform 223"/>
            <p:cNvSpPr>
              <a:spLocks noChangeAspect="1"/>
            </p:cNvSpPr>
            <p:nvPr/>
          </p:nvSpPr>
          <p:spPr bwMode="invGray">
            <a:xfrm>
              <a:off x="5346699" y="4248448"/>
              <a:ext cx="30163" cy="49212"/>
            </a:xfrm>
            <a:custGeom>
              <a:avLst/>
              <a:gdLst>
                <a:gd name="T0" fmla="*/ 0 w 42"/>
                <a:gd name="T1" fmla="*/ 2147483647 h 55"/>
                <a:gd name="T2" fmla="*/ 2147483647 w 42"/>
                <a:gd name="T3" fmla="*/ 2147483647 h 55"/>
                <a:gd name="T4" fmla="*/ 2147483647 w 42"/>
                <a:gd name="T5" fmla="*/ 2147483647 h 55"/>
                <a:gd name="T6" fmla="*/ 2147483647 w 42"/>
                <a:gd name="T7" fmla="*/ 0 h 55"/>
                <a:gd name="T8" fmla="*/ 0 w 42"/>
                <a:gd name="T9" fmla="*/ 214748364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55"/>
                <a:gd name="T17" fmla="*/ 42 w 42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55">
                  <a:moveTo>
                    <a:pt x="0" y="31"/>
                  </a:moveTo>
                  <a:lnTo>
                    <a:pt x="23" y="55"/>
                  </a:lnTo>
                  <a:lnTo>
                    <a:pt x="42" y="35"/>
                  </a:lnTo>
                  <a:lnTo>
                    <a:pt x="38" y="0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83" name="Freeform 224"/>
            <p:cNvSpPr>
              <a:spLocks noChangeAspect="1"/>
            </p:cNvSpPr>
            <p:nvPr/>
          </p:nvSpPr>
          <p:spPr bwMode="invGray">
            <a:xfrm>
              <a:off x="5321299" y="3522960"/>
              <a:ext cx="257175" cy="309563"/>
            </a:xfrm>
            <a:custGeom>
              <a:avLst/>
              <a:gdLst>
                <a:gd name="T0" fmla="*/ 0 w 374"/>
                <a:gd name="T1" fmla="*/ 2147483647 h 371"/>
                <a:gd name="T2" fmla="*/ 2147483647 w 374"/>
                <a:gd name="T3" fmla="*/ 2147483647 h 371"/>
                <a:gd name="T4" fmla="*/ 2147483647 w 374"/>
                <a:gd name="T5" fmla="*/ 2147483647 h 371"/>
                <a:gd name="T6" fmla="*/ 2147483647 w 374"/>
                <a:gd name="T7" fmla="*/ 2147483647 h 371"/>
                <a:gd name="T8" fmla="*/ 2147483647 w 374"/>
                <a:gd name="T9" fmla="*/ 2147483647 h 371"/>
                <a:gd name="T10" fmla="*/ 2147483647 w 374"/>
                <a:gd name="T11" fmla="*/ 2147483647 h 371"/>
                <a:gd name="T12" fmla="*/ 2147483647 w 374"/>
                <a:gd name="T13" fmla="*/ 2147483647 h 371"/>
                <a:gd name="T14" fmla="*/ 2147483647 w 374"/>
                <a:gd name="T15" fmla="*/ 2147483647 h 371"/>
                <a:gd name="T16" fmla="*/ 2147483647 w 374"/>
                <a:gd name="T17" fmla="*/ 2147483647 h 371"/>
                <a:gd name="T18" fmla="*/ 2147483647 w 374"/>
                <a:gd name="T19" fmla="*/ 2147483647 h 371"/>
                <a:gd name="T20" fmla="*/ 2147483647 w 374"/>
                <a:gd name="T21" fmla="*/ 0 h 371"/>
                <a:gd name="T22" fmla="*/ 2147483647 w 374"/>
                <a:gd name="T23" fmla="*/ 2147483647 h 371"/>
                <a:gd name="T24" fmla="*/ 2147483647 w 374"/>
                <a:gd name="T25" fmla="*/ 2147483647 h 371"/>
                <a:gd name="T26" fmla="*/ 2147483647 w 374"/>
                <a:gd name="T27" fmla="*/ 2147483647 h 371"/>
                <a:gd name="T28" fmla="*/ 2147483647 w 374"/>
                <a:gd name="T29" fmla="*/ 0 h 371"/>
                <a:gd name="T30" fmla="*/ 2147483647 w 374"/>
                <a:gd name="T31" fmla="*/ 2147483647 h 371"/>
                <a:gd name="T32" fmla="*/ 2147483647 w 374"/>
                <a:gd name="T33" fmla="*/ 2147483647 h 371"/>
                <a:gd name="T34" fmla="*/ 2147483647 w 374"/>
                <a:gd name="T35" fmla="*/ 2147483647 h 371"/>
                <a:gd name="T36" fmla="*/ 0 w 374"/>
                <a:gd name="T37" fmla="*/ 2147483647 h 3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4"/>
                <a:gd name="T58" fmla="*/ 0 h 371"/>
                <a:gd name="T59" fmla="*/ 374 w 374"/>
                <a:gd name="T60" fmla="*/ 371 h 3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4" h="371">
                  <a:moveTo>
                    <a:pt x="0" y="118"/>
                  </a:moveTo>
                  <a:lnTo>
                    <a:pt x="3" y="189"/>
                  </a:lnTo>
                  <a:lnTo>
                    <a:pt x="48" y="262"/>
                  </a:lnTo>
                  <a:lnTo>
                    <a:pt x="113" y="293"/>
                  </a:lnTo>
                  <a:lnTo>
                    <a:pt x="147" y="300"/>
                  </a:lnTo>
                  <a:lnTo>
                    <a:pt x="184" y="371"/>
                  </a:lnTo>
                  <a:lnTo>
                    <a:pt x="323" y="362"/>
                  </a:lnTo>
                  <a:lnTo>
                    <a:pt x="374" y="331"/>
                  </a:lnTo>
                  <a:lnTo>
                    <a:pt x="322" y="185"/>
                  </a:lnTo>
                  <a:lnTo>
                    <a:pt x="335" y="129"/>
                  </a:lnTo>
                  <a:lnTo>
                    <a:pt x="157" y="0"/>
                  </a:lnTo>
                  <a:lnTo>
                    <a:pt x="110" y="64"/>
                  </a:lnTo>
                  <a:lnTo>
                    <a:pt x="89" y="47"/>
                  </a:lnTo>
                  <a:lnTo>
                    <a:pt x="76" y="62"/>
                  </a:lnTo>
                  <a:lnTo>
                    <a:pt x="74" y="0"/>
                  </a:lnTo>
                  <a:lnTo>
                    <a:pt x="28" y="3"/>
                  </a:lnTo>
                  <a:lnTo>
                    <a:pt x="36" y="49"/>
                  </a:lnTo>
                  <a:lnTo>
                    <a:pt x="38" y="78"/>
                  </a:lnTo>
                  <a:lnTo>
                    <a:pt x="0" y="118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IN" sz="1600" dirty="0">
                <a:solidFill>
                  <a:prstClr val="black"/>
                </a:solidFill>
              </a:endParaRPr>
            </a:p>
          </p:txBody>
        </p:sp>
        <p:sp>
          <p:nvSpPr>
            <p:cNvPr id="84" name="Freeform 225"/>
            <p:cNvSpPr>
              <a:spLocks noChangeAspect="1"/>
            </p:cNvSpPr>
            <p:nvPr/>
          </p:nvSpPr>
          <p:spPr bwMode="invGray">
            <a:xfrm>
              <a:off x="4605337" y="3175298"/>
              <a:ext cx="49212" cy="149225"/>
            </a:xfrm>
            <a:custGeom>
              <a:avLst/>
              <a:gdLst>
                <a:gd name="T0" fmla="*/ 0 w 74"/>
                <a:gd name="T1" fmla="*/ 0 h 177"/>
                <a:gd name="T2" fmla="*/ 2147483647 w 74"/>
                <a:gd name="T3" fmla="*/ 2147483647 h 177"/>
                <a:gd name="T4" fmla="*/ 2147483647 w 74"/>
                <a:gd name="T5" fmla="*/ 2147483647 h 177"/>
                <a:gd name="T6" fmla="*/ 2147483647 w 74"/>
                <a:gd name="T7" fmla="*/ 2147483647 h 177"/>
                <a:gd name="T8" fmla="*/ 0 w 74"/>
                <a:gd name="T9" fmla="*/ 0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177"/>
                <a:gd name="T17" fmla="*/ 74 w 74"/>
                <a:gd name="T18" fmla="*/ 177 h 1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177">
                  <a:moveTo>
                    <a:pt x="0" y="0"/>
                  </a:moveTo>
                  <a:lnTo>
                    <a:pt x="38" y="9"/>
                  </a:lnTo>
                  <a:lnTo>
                    <a:pt x="74" y="171"/>
                  </a:lnTo>
                  <a:lnTo>
                    <a:pt x="49" y="1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85" name="Freeform 226"/>
            <p:cNvSpPr>
              <a:spLocks noChangeAspect="1"/>
            </p:cNvSpPr>
            <p:nvPr/>
          </p:nvSpPr>
          <p:spPr bwMode="invGray">
            <a:xfrm>
              <a:off x="5321299" y="3383260"/>
              <a:ext cx="128588" cy="150813"/>
            </a:xfrm>
            <a:custGeom>
              <a:avLst/>
              <a:gdLst>
                <a:gd name="T0" fmla="*/ 0 w 185"/>
                <a:gd name="T1" fmla="*/ 2147483647 h 183"/>
                <a:gd name="T2" fmla="*/ 2147483647 w 185"/>
                <a:gd name="T3" fmla="*/ 2147483647 h 183"/>
                <a:gd name="T4" fmla="*/ 2147483647 w 185"/>
                <a:gd name="T5" fmla="*/ 2147483647 h 183"/>
                <a:gd name="T6" fmla="*/ 2147483647 w 185"/>
                <a:gd name="T7" fmla="*/ 2147483647 h 183"/>
                <a:gd name="T8" fmla="*/ 2147483647 w 185"/>
                <a:gd name="T9" fmla="*/ 2147483647 h 183"/>
                <a:gd name="T10" fmla="*/ 2147483647 w 185"/>
                <a:gd name="T11" fmla="*/ 2147483647 h 183"/>
                <a:gd name="T12" fmla="*/ 2147483647 w 185"/>
                <a:gd name="T13" fmla="*/ 0 h 183"/>
                <a:gd name="T14" fmla="*/ 2147483647 w 185"/>
                <a:gd name="T15" fmla="*/ 2147483647 h 183"/>
                <a:gd name="T16" fmla="*/ 2147483647 w 185"/>
                <a:gd name="T17" fmla="*/ 2147483647 h 183"/>
                <a:gd name="T18" fmla="*/ 2147483647 w 185"/>
                <a:gd name="T19" fmla="*/ 2147483647 h 183"/>
                <a:gd name="T20" fmla="*/ 0 w 185"/>
                <a:gd name="T21" fmla="*/ 2147483647 h 1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5"/>
                <a:gd name="T34" fmla="*/ 0 h 183"/>
                <a:gd name="T35" fmla="*/ 185 w 185"/>
                <a:gd name="T36" fmla="*/ 183 h 1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5" h="183">
                  <a:moveTo>
                    <a:pt x="0" y="183"/>
                  </a:moveTo>
                  <a:lnTo>
                    <a:pt x="27" y="173"/>
                  </a:lnTo>
                  <a:lnTo>
                    <a:pt x="73" y="170"/>
                  </a:lnTo>
                  <a:lnTo>
                    <a:pt x="75" y="145"/>
                  </a:lnTo>
                  <a:lnTo>
                    <a:pt x="147" y="130"/>
                  </a:lnTo>
                  <a:lnTo>
                    <a:pt x="185" y="68"/>
                  </a:lnTo>
                  <a:lnTo>
                    <a:pt x="147" y="0"/>
                  </a:lnTo>
                  <a:lnTo>
                    <a:pt x="40" y="13"/>
                  </a:lnTo>
                  <a:lnTo>
                    <a:pt x="53" y="63"/>
                  </a:lnTo>
                  <a:lnTo>
                    <a:pt x="30" y="96"/>
                  </a:lnTo>
                  <a:lnTo>
                    <a:pt x="0" y="183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86" name="Freeform 227"/>
            <p:cNvSpPr>
              <a:spLocks noChangeAspect="1"/>
            </p:cNvSpPr>
            <p:nvPr/>
          </p:nvSpPr>
          <p:spPr bwMode="invGray">
            <a:xfrm>
              <a:off x="5194299" y="2565698"/>
              <a:ext cx="268288" cy="300037"/>
            </a:xfrm>
            <a:custGeom>
              <a:avLst/>
              <a:gdLst>
                <a:gd name="T0" fmla="*/ 0 w 389"/>
                <a:gd name="T1" fmla="*/ 2147483647 h 365"/>
                <a:gd name="T2" fmla="*/ 2147483647 w 389"/>
                <a:gd name="T3" fmla="*/ 2147483647 h 365"/>
                <a:gd name="T4" fmla="*/ 2147483647 w 389"/>
                <a:gd name="T5" fmla="*/ 2147483647 h 365"/>
                <a:gd name="T6" fmla="*/ 2147483647 w 389"/>
                <a:gd name="T7" fmla="*/ 2147483647 h 365"/>
                <a:gd name="T8" fmla="*/ 2147483647 w 389"/>
                <a:gd name="T9" fmla="*/ 2147483647 h 365"/>
                <a:gd name="T10" fmla="*/ 2147483647 w 389"/>
                <a:gd name="T11" fmla="*/ 2147483647 h 365"/>
                <a:gd name="T12" fmla="*/ 2147483647 w 389"/>
                <a:gd name="T13" fmla="*/ 2147483647 h 365"/>
                <a:gd name="T14" fmla="*/ 2147483647 w 389"/>
                <a:gd name="T15" fmla="*/ 2147483647 h 365"/>
                <a:gd name="T16" fmla="*/ 2147483647 w 389"/>
                <a:gd name="T17" fmla="*/ 2147483647 h 365"/>
                <a:gd name="T18" fmla="*/ 2147483647 w 389"/>
                <a:gd name="T19" fmla="*/ 2147483647 h 365"/>
                <a:gd name="T20" fmla="*/ 2147483647 w 389"/>
                <a:gd name="T21" fmla="*/ 2147483647 h 365"/>
                <a:gd name="T22" fmla="*/ 2147483647 w 389"/>
                <a:gd name="T23" fmla="*/ 2147483647 h 365"/>
                <a:gd name="T24" fmla="*/ 2147483647 w 389"/>
                <a:gd name="T25" fmla="*/ 2147483647 h 365"/>
                <a:gd name="T26" fmla="*/ 2147483647 w 389"/>
                <a:gd name="T27" fmla="*/ 0 h 365"/>
                <a:gd name="T28" fmla="*/ 0 w 389"/>
                <a:gd name="T29" fmla="*/ 2147483647 h 3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9"/>
                <a:gd name="T46" fmla="*/ 0 h 365"/>
                <a:gd name="T47" fmla="*/ 389 w 389"/>
                <a:gd name="T48" fmla="*/ 365 h 3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9" h="365">
                  <a:moveTo>
                    <a:pt x="0" y="60"/>
                  </a:moveTo>
                  <a:lnTo>
                    <a:pt x="16" y="356"/>
                  </a:lnTo>
                  <a:lnTo>
                    <a:pt x="329" y="365"/>
                  </a:lnTo>
                  <a:lnTo>
                    <a:pt x="384" y="318"/>
                  </a:lnTo>
                  <a:lnTo>
                    <a:pt x="389" y="286"/>
                  </a:lnTo>
                  <a:lnTo>
                    <a:pt x="272" y="77"/>
                  </a:lnTo>
                  <a:lnTo>
                    <a:pt x="329" y="144"/>
                  </a:lnTo>
                  <a:lnTo>
                    <a:pt x="359" y="87"/>
                  </a:lnTo>
                  <a:lnTo>
                    <a:pt x="329" y="14"/>
                  </a:lnTo>
                  <a:lnTo>
                    <a:pt x="257" y="25"/>
                  </a:lnTo>
                  <a:lnTo>
                    <a:pt x="255" y="5"/>
                  </a:lnTo>
                  <a:lnTo>
                    <a:pt x="217" y="5"/>
                  </a:lnTo>
                  <a:lnTo>
                    <a:pt x="152" y="32"/>
                  </a:lnTo>
                  <a:lnTo>
                    <a:pt x="16" y="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87" name="Freeform 228"/>
            <p:cNvSpPr>
              <a:spLocks noChangeAspect="1"/>
            </p:cNvSpPr>
            <p:nvPr/>
          </p:nvSpPr>
          <p:spPr bwMode="invGray">
            <a:xfrm>
              <a:off x="4486274" y="3068935"/>
              <a:ext cx="179388" cy="155575"/>
            </a:xfrm>
            <a:custGeom>
              <a:avLst/>
              <a:gdLst>
                <a:gd name="T0" fmla="*/ 0 w 262"/>
                <a:gd name="T1" fmla="*/ 2147483647 h 190"/>
                <a:gd name="T2" fmla="*/ 2147483647 w 262"/>
                <a:gd name="T3" fmla="*/ 2147483647 h 190"/>
                <a:gd name="T4" fmla="*/ 2147483647 w 262"/>
                <a:gd name="T5" fmla="*/ 2147483647 h 190"/>
                <a:gd name="T6" fmla="*/ 2147483647 w 262"/>
                <a:gd name="T7" fmla="*/ 2147483647 h 190"/>
                <a:gd name="T8" fmla="*/ 2147483647 w 262"/>
                <a:gd name="T9" fmla="*/ 2147483647 h 190"/>
                <a:gd name="T10" fmla="*/ 2147483647 w 262"/>
                <a:gd name="T11" fmla="*/ 2147483647 h 190"/>
                <a:gd name="T12" fmla="*/ 2147483647 w 262"/>
                <a:gd name="T13" fmla="*/ 2147483647 h 190"/>
                <a:gd name="T14" fmla="*/ 2147483647 w 262"/>
                <a:gd name="T15" fmla="*/ 2147483647 h 190"/>
                <a:gd name="T16" fmla="*/ 2147483647 w 262"/>
                <a:gd name="T17" fmla="*/ 0 h 190"/>
                <a:gd name="T18" fmla="*/ 2147483647 w 262"/>
                <a:gd name="T19" fmla="*/ 2147483647 h 190"/>
                <a:gd name="T20" fmla="*/ 0 w 262"/>
                <a:gd name="T21" fmla="*/ 2147483647 h 1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2"/>
                <a:gd name="T34" fmla="*/ 0 h 190"/>
                <a:gd name="T35" fmla="*/ 262 w 262"/>
                <a:gd name="T36" fmla="*/ 190 h 19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2" h="190">
                  <a:moveTo>
                    <a:pt x="0" y="162"/>
                  </a:moveTo>
                  <a:lnTo>
                    <a:pt x="18" y="183"/>
                  </a:lnTo>
                  <a:lnTo>
                    <a:pt x="88" y="190"/>
                  </a:lnTo>
                  <a:lnTo>
                    <a:pt x="81" y="142"/>
                  </a:lnTo>
                  <a:lnTo>
                    <a:pt x="174" y="133"/>
                  </a:lnTo>
                  <a:lnTo>
                    <a:pt x="212" y="142"/>
                  </a:lnTo>
                  <a:lnTo>
                    <a:pt x="262" y="106"/>
                  </a:lnTo>
                  <a:lnTo>
                    <a:pt x="195" y="34"/>
                  </a:lnTo>
                  <a:lnTo>
                    <a:pt x="187" y="0"/>
                  </a:lnTo>
                  <a:lnTo>
                    <a:pt x="44" y="62"/>
                  </a:lnTo>
                  <a:lnTo>
                    <a:pt x="0" y="162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88" name="Freeform 229"/>
            <p:cNvSpPr>
              <a:spLocks noChangeAspect="1"/>
            </p:cNvSpPr>
            <p:nvPr/>
          </p:nvSpPr>
          <p:spPr bwMode="invGray">
            <a:xfrm>
              <a:off x="5133974" y="3729335"/>
              <a:ext cx="282575" cy="282575"/>
            </a:xfrm>
            <a:custGeom>
              <a:avLst/>
              <a:gdLst>
                <a:gd name="T0" fmla="*/ 0 w 409"/>
                <a:gd name="T1" fmla="*/ 2147483647 h 339"/>
                <a:gd name="T2" fmla="*/ 0 w 409"/>
                <a:gd name="T3" fmla="*/ 2147483647 h 339"/>
                <a:gd name="T4" fmla="*/ 2147483647 w 409"/>
                <a:gd name="T5" fmla="*/ 2147483647 h 339"/>
                <a:gd name="T6" fmla="*/ 2147483647 w 409"/>
                <a:gd name="T7" fmla="*/ 2147483647 h 339"/>
                <a:gd name="T8" fmla="*/ 2147483647 w 409"/>
                <a:gd name="T9" fmla="*/ 2147483647 h 339"/>
                <a:gd name="T10" fmla="*/ 2147483647 w 409"/>
                <a:gd name="T11" fmla="*/ 2147483647 h 339"/>
                <a:gd name="T12" fmla="*/ 2147483647 w 409"/>
                <a:gd name="T13" fmla="*/ 2147483647 h 339"/>
                <a:gd name="T14" fmla="*/ 2147483647 w 409"/>
                <a:gd name="T15" fmla="*/ 2147483647 h 339"/>
                <a:gd name="T16" fmla="*/ 2147483647 w 409"/>
                <a:gd name="T17" fmla="*/ 2147483647 h 339"/>
                <a:gd name="T18" fmla="*/ 2147483647 w 409"/>
                <a:gd name="T19" fmla="*/ 2147483647 h 339"/>
                <a:gd name="T20" fmla="*/ 2147483647 w 409"/>
                <a:gd name="T21" fmla="*/ 2147483647 h 339"/>
                <a:gd name="T22" fmla="*/ 2147483647 w 409"/>
                <a:gd name="T23" fmla="*/ 2147483647 h 339"/>
                <a:gd name="T24" fmla="*/ 2147483647 w 409"/>
                <a:gd name="T25" fmla="*/ 2147483647 h 339"/>
                <a:gd name="T26" fmla="*/ 2147483647 w 409"/>
                <a:gd name="T27" fmla="*/ 2147483647 h 339"/>
                <a:gd name="T28" fmla="*/ 2147483647 w 409"/>
                <a:gd name="T29" fmla="*/ 0 h 339"/>
                <a:gd name="T30" fmla="*/ 2147483647 w 409"/>
                <a:gd name="T31" fmla="*/ 2147483647 h 339"/>
                <a:gd name="T32" fmla="*/ 2147483647 w 409"/>
                <a:gd name="T33" fmla="*/ 2147483647 h 339"/>
                <a:gd name="T34" fmla="*/ 2147483647 w 409"/>
                <a:gd name="T35" fmla="*/ 2147483647 h 339"/>
                <a:gd name="T36" fmla="*/ 2147483647 w 409"/>
                <a:gd name="T37" fmla="*/ 2147483647 h 339"/>
                <a:gd name="T38" fmla="*/ 2147483647 w 409"/>
                <a:gd name="T39" fmla="*/ 2147483647 h 339"/>
                <a:gd name="T40" fmla="*/ 2147483647 w 409"/>
                <a:gd name="T41" fmla="*/ 2147483647 h 339"/>
                <a:gd name="T42" fmla="*/ 0 w 409"/>
                <a:gd name="T43" fmla="*/ 2147483647 h 3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9"/>
                <a:gd name="T67" fmla="*/ 0 h 339"/>
                <a:gd name="T68" fmla="*/ 409 w 409"/>
                <a:gd name="T69" fmla="*/ 339 h 3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9" h="339">
                  <a:moveTo>
                    <a:pt x="0" y="166"/>
                  </a:moveTo>
                  <a:lnTo>
                    <a:pt x="0" y="296"/>
                  </a:lnTo>
                  <a:lnTo>
                    <a:pt x="43" y="329"/>
                  </a:lnTo>
                  <a:lnTo>
                    <a:pt x="109" y="337"/>
                  </a:lnTo>
                  <a:lnTo>
                    <a:pt x="170" y="339"/>
                  </a:lnTo>
                  <a:lnTo>
                    <a:pt x="231" y="293"/>
                  </a:lnTo>
                  <a:lnTo>
                    <a:pt x="235" y="274"/>
                  </a:lnTo>
                  <a:lnTo>
                    <a:pt x="288" y="260"/>
                  </a:lnTo>
                  <a:lnTo>
                    <a:pt x="278" y="242"/>
                  </a:lnTo>
                  <a:lnTo>
                    <a:pt x="389" y="208"/>
                  </a:lnTo>
                  <a:lnTo>
                    <a:pt x="374" y="191"/>
                  </a:lnTo>
                  <a:lnTo>
                    <a:pt x="409" y="88"/>
                  </a:lnTo>
                  <a:lnTo>
                    <a:pt x="382" y="43"/>
                  </a:lnTo>
                  <a:lnTo>
                    <a:pt x="317" y="12"/>
                  </a:lnTo>
                  <a:lnTo>
                    <a:pt x="300" y="0"/>
                  </a:lnTo>
                  <a:lnTo>
                    <a:pt x="237" y="32"/>
                  </a:lnTo>
                  <a:lnTo>
                    <a:pt x="230" y="122"/>
                  </a:lnTo>
                  <a:lnTo>
                    <a:pt x="269" y="139"/>
                  </a:lnTo>
                  <a:lnTo>
                    <a:pt x="270" y="176"/>
                  </a:lnTo>
                  <a:lnTo>
                    <a:pt x="71" y="94"/>
                  </a:lnTo>
                  <a:lnTo>
                    <a:pt x="77" y="166"/>
                  </a:lnTo>
                  <a:lnTo>
                    <a:pt x="0" y="166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IN" sz="1600" dirty="0">
                <a:solidFill>
                  <a:prstClr val="black"/>
                </a:solidFill>
              </a:endParaRPr>
            </a:p>
          </p:txBody>
        </p:sp>
        <p:sp>
          <p:nvSpPr>
            <p:cNvPr id="89" name="Freeform 230"/>
            <p:cNvSpPr>
              <a:spLocks noChangeAspect="1"/>
            </p:cNvSpPr>
            <p:nvPr/>
          </p:nvSpPr>
          <p:spPr bwMode="invGray">
            <a:xfrm>
              <a:off x="5005387" y="4119225"/>
              <a:ext cx="388937" cy="379413"/>
            </a:xfrm>
            <a:custGeom>
              <a:avLst/>
              <a:gdLst>
                <a:gd name="T0" fmla="*/ 0 w 568"/>
                <a:gd name="T1" fmla="*/ 2147483647 h 455"/>
                <a:gd name="T2" fmla="*/ 2147483647 w 568"/>
                <a:gd name="T3" fmla="*/ 2147483647 h 455"/>
                <a:gd name="T4" fmla="*/ 2147483647 w 568"/>
                <a:gd name="T5" fmla="*/ 2147483647 h 455"/>
                <a:gd name="T6" fmla="*/ 2147483647 w 568"/>
                <a:gd name="T7" fmla="*/ 2147483647 h 455"/>
                <a:gd name="T8" fmla="*/ 2147483647 w 568"/>
                <a:gd name="T9" fmla="*/ 2147483647 h 455"/>
                <a:gd name="T10" fmla="*/ 2147483647 w 568"/>
                <a:gd name="T11" fmla="*/ 2147483647 h 455"/>
                <a:gd name="T12" fmla="*/ 2147483647 w 568"/>
                <a:gd name="T13" fmla="*/ 2147483647 h 455"/>
                <a:gd name="T14" fmla="*/ 2147483647 w 568"/>
                <a:gd name="T15" fmla="*/ 2147483647 h 455"/>
                <a:gd name="T16" fmla="*/ 2147483647 w 568"/>
                <a:gd name="T17" fmla="*/ 2147483647 h 455"/>
                <a:gd name="T18" fmla="*/ 2147483647 w 568"/>
                <a:gd name="T19" fmla="*/ 2147483647 h 455"/>
                <a:gd name="T20" fmla="*/ 2147483647 w 568"/>
                <a:gd name="T21" fmla="*/ 2147483647 h 455"/>
                <a:gd name="T22" fmla="*/ 2147483647 w 568"/>
                <a:gd name="T23" fmla="*/ 0 h 455"/>
                <a:gd name="T24" fmla="*/ 2147483647 w 568"/>
                <a:gd name="T25" fmla="*/ 2147483647 h 455"/>
                <a:gd name="T26" fmla="*/ 2147483647 w 568"/>
                <a:gd name="T27" fmla="*/ 2147483647 h 455"/>
                <a:gd name="T28" fmla="*/ 2147483647 w 568"/>
                <a:gd name="T29" fmla="*/ 2147483647 h 455"/>
                <a:gd name="T30" fmla="*/ 2147483647 w 568"/>
                <a:gd name="T31" fmla="*/ 2147483647 h 455"/>
                <a:gd name="T32" fmla="*/ 2147483647 w 568"/>
                <a:gd name="T33" fmla="*/ 2147483647 h 455"/>
                <a:gd name="T34" fmla="*/ 2147483647 w 568"/>
                <a:gd name="T35" fmla="*/ 2147483647 h 455"/>
                <a:gd name="T36" fmla="*/ 2147483647 w 568"/>
                <a:gd name="T37" fmla="*/ 2147483647 h 455"/>
                <a:gd name="T38" fmla="*/ 2147483647 w 568"/>
                <a:gd name="T39" fmla="*/ 2147483647 h 455"/>
                <a:gd name="T40" fmla="*/ 2147483647 w 568"/>
                <a:gd name="T41" fmla="*/ 2147483647 h 455"/>
                <a:gd name="T42" fmla="*/ 2147483647 w 568"/>
                <a:gd name="T43" fmla="*/ 2147483647 h 455"/>
                <a:gd name="T44" fmla="*/ 2147483647 w 568"/>
                <a:gd name="T45" fmla="*/ 2147483647 h 455"/>
                <a:gd name="T46" fmla="*/ 2147483647 w 568"/>
                <a:gd name="T47" fmla="*/ 2147483647 h 455"/>
                <a:gd name="T48" fmla="*/ 2147483647 w 568"/>
                <a:gd name="T49" fmla="*/ 2147483647 h 455"/>
                <a:gd name="T50" fmla="*/ 0 w 568"/>
                <a:gd name="T51" fmla="*/ 2147483647 h 45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8"/>
                <a:gd name="T79" fmla="*/ 0 h 455"/>
                <a:gd name="T80" fmla="*/ 568 w 568"/>
                <a:gd name="T81" fmla="*/ 455 h 45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8" h="455">
                  <a:moveTo>
                    <a:pt x="0" y="240"/>
                  </a:moveTo>
                  <a:lnTo>
                    <a:pt x="21" y="224"/>
                  </a:lnTo>
                  <a:lnTo>
                    <a:pt x="45" y="254"/>
                  </a:lnTo>
                  <a:lnTo>
                    <a:pt x="89" y="254"/>
                  </a:lnTo>
                  <a:lnTo>
                    <a:pt x="119" y="232"/>
                  </a:lnTo>
                  <a:lnTo>
                    <a:pt x="119" y="91"/>
                  </a:lnTo>
                  <a:lnTo>
                    <a:pt x="149" y="127"/>
                  </a:lnTo>
                  <a:lnTo>
                    <a:pt x="148" y="165"/>
                  </a:lnTo>
                  <a:lnTo>
                    <a:pt x="196" y="164"/>
                  </a:lnTo>
                  <a:lnTo>
                    <a:pt x="237" y="121"/>
                  </a:lnTo>
                  <a:lnTo>
                    <a:pt x="313" y="121"/>
                  </a:lnTo>
                  <a:lnTo>
                    <a:pt x="445" y="0"/>
                  </a:lnTo>
                  <a:lnTo>
                    <a:pt x="524" y="17"/>
                  </a:lnTo>
                  <a:lnTo>
                    <a:pt x="537" y="130"/>
                  </a:lnTo>
                  <a:lnTo>
                    <a:pt x="499" y="161"/>
                  </a:lnTo>
                  <a:lnTo>
                    <a:pt x="522" y="185"/>
                  </a:lnTo>
                  <a:lnTo>
                    <a:pt x="541" y="165"/>
                  </a:lnTo>
                  <a:lnTo>
                    <a:pt x="568" y="165"/>
                  </a:lnTo>
                  <a:lnTo>
                    <a:pt x="554" y="232"/>
                  </a:lnTo>
                  <a:lnTo>
                    <a:pt x="471" y="335"/>
                  </a:lnTo>
                  <a:lnTo>
                    <a:pt x="368" y="424"/>
                  </a:lnTo>
                  <a:lnTo>
                    <a:pt x="291" y="454"/>
                  </a:lnTo>
                  <a:lnTo>
                    <a:pt x="67" y="455"/>
                  </a:lnTo>
                  <a:lnTo>
                    <a:pt x="49" y="404"/>
                  </a:lnTo>
                  <a:lnTo>
                    <a:pt x="58" y="363"/>
                  </a:lnTo>
                  <a:lnTo>
                    <a:pt x="0" y="24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IN" sz="1600" dirty="0">
                <a:solidFill>
                  <a:prstClr val="black"/>
                </a:solidFill>
              </a:endParaRPr>
            </a:p>
          </p:txBody>
        </p:sp>
        <p:sp>
          <p:nvSpPr>
            <p:cNvPr id="90" name="Freeform 231"/>
            <p:cNvSpPr>
              <a:spLocks noChangeAspect="1"/>
            </p:cNvSpPr>
            <p:nvPr/>
          </p:nvSpPr>
          <p:spPr bwMode="invGray">
            <a:xfrm>
              <a:off x="5256212" y="4342110"/>
              <a:ext cx="57150" cy="68263"/>
            </a:xfrm>
            <a:custGeom>
              <a:avLst/>
              <a:gdLst>
                <a:gd name="T0" fmla="*/ 0 w 80"/>
                <a:gd name="T1" fmla="*/ 2147483647 h 84"/>
                <a:gd name="T2" fmla="*/ 2147483647 w 80"/>
                <a:gd name="T3" fmla="*/ 2147483647 h 84"/>
                <a:gd name="T4" fmla="*/ 2147483647 w 80"/>
                <a:gd name="T5" fmla="*/ 2147483647 h 84"/>
                <a:gd name="T6" fmla="*/ 2147483647 w 80"/>
                <a:gd name="T7" fmla="*/ 0 h 84"/>
                <a:gd name="T8" fmla="*/ 0 w 80"/>
                <a:gd name="T9" fmla="*/ 2147483647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4"/>
                <a:gd name="T17" fmla="*/ 80 w 8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4">
                  <a:moveTo>
                    <a:pt x="0" y="41"/>
                  </a:moveTo>
                  <a:lnTo>
                    <a:pt x="30" y="84"/>
                  </a:lnTo>
                  <a:lnTo>
                    <a:pt x="80" y="41"/>
                  </a:lnTo>
                  <a:lnTo>
                    <a:pt x="57" y="0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</p:grpSp>
      <p:grpSp>
        <p:nvGrpSpPr>
          <p:cNvPr id="94" name="Group 272"/>
          <p:cNvGrpSpPr/>
          <p:nvPr/>
        </p:nvGrpSpPr>
        <p:grpSpPr>
          <a:xfrm>
            <a:off x="5311780" y="2980592"/>
            <a:ext cx="1239816" cy="1233311"/>
            <a:chOff x="4189412" y="2148185"/>
            <a:chExt cx="1646237" cy="235045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5" name="Freeform 7"/>
            <p:cNvSpPr>
              <a:spLocks noChangeAspect="1"/>
            </p:cNvSpPr>
            <p:nvPr/>
          </p:nvSpPr>
          <p:spPr bwMode="invGray">
            <a:xfrm>
              <a:off x="5070474" y="2205335"/>
              <a:ext cx="41275" cy="98425"/>
            </a:xfrm>
            <a:custGeom>
              <a:avLst/>
              <a:gdLst>
                <a:gd name="T0" fmla="*/ 0 w 62"/>
                <a:gd name="T1" fmla="*/ 2147483647 h 119"/>
                <a:gd name="T2" fmla="*/ 2147483647 w 62"/>
                <a:gd name="T3" fmla="*/ 2147483647 h 119"/>
                <a:gd name="T4" fmla="*/ 2147483647 w 62"/>
                <a:gd name="T5" fmla="*/ 0 h 119"/>
                <a:gd name="T6" fmla="*/ 2147483647 w 62"/>
                <a:gd name="T7" fmla="*/ 2147483647 h 119"/>
                <a:gd name="T8" fmla="*/ 2147483647 w 62"/>
                <a:gd name="T9" fmla="*/ 2147483647 h 119"/>
                <a:gd name="T10" fmla="*/ 0 w 62"/>
                <a:gd name="T11" fmla="*/ 2147483647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119"/>
                <a:gd name="T20" fmla="*/ 62 w 62"/>
                <a:gd name="T21" fmla="*/ 119 h 1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119">
                  <a:moveTo>
                    <a:pt x="0" y="90"/>
                  </a:moveTo>
                  <a:lnTo>
                    <a:pt x="2" y="28"/>
                  </a:lnTo>
                  <a:lnTo>
                    <a:pt x="30" y="0"/>
                  </a:lnTo>
                  <a:lnTo>
                    <a:pt x="62" y="70"/>
                  </a:lnTo>
                  <a:lnTo>
                    <a:pt x="33" y="119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96" name="Freeform 8"/>
            <p:cNvSpPr>
              <a:spLocks noChangeAspect="1"/>
            </p:cNvSpPr>
            <p:nvPr/>
          </p:nvSpPr>
          <p:spPr bwMode="invGray">
            <a:xfrm>
              <a:off x="4402137" y="2394248"/>
              <a:ext cx="484187" cy="555625"/>
            </a:xfrm>
            <a:custGeom>
              <a:avLst/>
              <a:gdLst>
                <a:gd name="T0" fmla="*/ 0 w 705"/>
                <a:gd name="T1" fmla="*/ 2147483647 h 672"/>
                <a:gd name="T2" fmla="*/ 2147483647 w 705"/>
                <a:gd name="T3" fmla="*/ 2147483647 h 672"/>
                <a:gd name="T4" fmla="*/ 2147483647 w 705"/>
                <a:gd name="T5" fmla="*/ 2147483647 h 672"/>
                <a:gd name="T6" fmla="*/ 2147483647 w 705"/>
                <a:gd name="T7" fmla="*/ 2147483647 h 672"/>
                <a:gd name="T8" fmla="*/ 2147483647 w 705"/>
                <a:gd name="T9" fmla="*/ 2147483647 h 672"/>
                <a:gd name="T10" fmla="*/ 2147483647 w 705"/>
                <a:gd name="T11" fmla="*/ 2147483647 h 672"/>
                <a:gd name="T12" fmla="*/ 2147483647 w 705"/>
                <a:gd name="T13" fmla="*/ 2147483647 h 672"/>
                <a:gd name="T14" fmla="*/ 2147483647 w 705"/>
                <a:gd name="T15" fmla="*/ 2147483647 h 672"/>
                <a:gd name="T16" fmla="*/ 2147483647 w 705"/>
                <a:gd name="T17" fmla="*/ 2147483647 h 672"/>
                <a:gd name="T18" fmla="*/ 2147483647 w 705"/>
                <a:gd name="T19" fmla="*/ 2147483647 h 672"/>
                <a:gd name="T20" fmla="*/ 2147483647 w 705"/>
                <a:gd name="T21" fmla="*/ 2147483647 h 672"/>
                <a:gd name="T22" fmla="*/ 2147483647 w 705"/>
                <a:gd name="T23" fmla="*/ 2147483647 h 672"/>
                <a:gd name="T24" fmla="*/ 2147483647 w 705"/>
                <a:gd name="T25" fmla="*/ 2147483647 h 672"/>
                <a:gd name="T26" fmla="*/ 2147483647 w 705"/>
                <a:gd name="T27" fmla="*/ 0 h 672"/>
                <a:gd name="T28" fmla="*/ 2147483647 w 705"/>
                <a:gd name="T29" fmla="*/ 2147483647 h 672"/>
                <a:gd name="T30" fmla="*/ 2147483647 w 705"/>
                <a:gd name="T31" fmla="*/ 2147483647 h 672"/>
                <a:gd name="T32" fmla="*/ 2147483647 w 705"/>
                <a:gd name="T33" fmla="*/ 2147483647 h 672"/>
                <a:gd name="T34" fmla="*/ 2147483647 w 705"/>
                <a:gd name="T35" fmla="*/ 2147483647 h 672"/>
                <a:gd name="T36" fmla="*/ 2147483647 w 705"/>
                <a:gd name="T37" fmla="*/ 2147483647 h 672"/>
                <a:gd name="T38" fmla="*/ 2147483647 w 705"/>
                <a:gd name="T39" fmla="*/ 2147483647 h 672"/>
                <a:gd name="T40" fmla="*/ 2147483647 w 705"/>
                <a:gd name="T41" fmla="*/ 2147483647 h 672"/>
                <a:gd name="T42" fmla="*/ 0 w 705"/>
                <a:gd name="T43" fmla="*/ 2147483647 h 6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05"/>
                <a:gd name="T67" fmla="*/ 0 h 672"/>
                <a:gd name="T68" fmla="*/ 705 w 705"/>
                <a:gd name="T69" fmla="*/ 672 h 6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05" h="672">
                  <a:moveTo>
                    <a:pt x="0" y="359"/>
                  </a:moveTo>
                  <a:lnTo>
                    <a:pt x="3" y="372"/>
                  </a:lnTo>
                  <a:lnTo>
                    <a:pt x="131" y="455"/>
                  </a:lnTo>
                  <a:lnTo>
                    <a:pt x="410" y="640"/>
                  </a:lnTo>
                  <a:lnTo>
                    <a:pt x="413" y="672"/>
                  </a:lnTo>
                  <a:lnTo>
                    <a:pt x="441" y="667"/>
                  </a:lnTo>
                  <a:lnTo>
                    <a:pt x="495" y="654"/>
                  </a:lnTo>
                  <a:lnTo>
                    <a:pt x="705" y="509"/>
                  </a:lnTo>
                  <a:lnTo>
                    <a:pt x="623" y="413"/>
                  </a:lnTo>
                  <a:lnTo>
                    <a:pt x="624" y="258"/>
                  </a:lnTo>
                  <a:lnTo>
                    <a:pt x="614" y="189"/>
                  </a:lnTo>
                  <a:lnTo>
                    <a:pt x="556" y="119"/>
                  </a:lnTo>
                  <a:lnTo>
                    <a:pt x="586" y="95"/>
                  </a:lnTo>
                  <a:lnTo>
                    <a:pt x="601" y="0"/>
                  </a:lnTo>
                  <a:lnTo>
                    <a:pt x="351" y="16"/>
                  </a:lnTo>
                  <a:lnTo>
                    <a:pt x="223" y="71"/>
                  </a:lnTo>
                  <a:lnTo>
                    <a:pt x="256" y="186"/>
                  </a:lnTo>
                  <a:lnTo>
                    <a:pt x="200" y="189"/>
                  </a:lnTo>
                  <a:lnTo>
                    <a:pt x="170" y="201"/>
                  </a:lnTo>
                  <a:lnTo>
                    <a:pt x="175" y="232"/>
                  </a:lnTo>
                  <a:lnTo>
                    <a:pt x="19" y="300"/>
                  </a:lnTo>
                  <a:lnTo>
                    <a:pt x="0" y="359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97" name="Freeform 20"/>
            <p:cNvSpPr>
              <a:spLocks noChangeAspect="1"/>
            </p:cNvSpPr>
            <p:nvPr/>
          </p:nvSpPr>
          <p:spPr bwMode="invGray">
            <a:xfrm>
              <a:off x="5145087" y="2148185"/>
              <a:ext cx="149225" cy="101600"/>
            </a:xfrm>
            <a:custGeom>
              <a:avLst/>
              <a:gdLst>
                <a:gd name="T0" fmla="*/ 0 w 216"/>
                <a:gd name="T1" fmla="*/ 2147483647 h 122"/>
                <a:gd name="T2" fmla="*/ 2147483647 w 216"/>
                <a:gd name="T3" fmla="*/ 0 h 122"/>
                <a:gd name="T4" fmla="*/ 2147483647 w 216"/>
                <a:gd name="T5" fmla="*/ 2147483647 h 122"/>
                <a:gd name="T6" fmla="*/ 2147483647 w 216"/>
                <a:gd name="T7" fmla="*/ 2147483647 h 122"/>
                <a:gd name="T8" fmla="*/ 2147483647 w 216"/>
                <a:gd name="T9" fmla="*/ 2147483647 h 122"/>
                <a:gd name="T10" fmla="*/ 2147483647 w 216"/>
                <a:gd name="T11" fmla="*/ 2147483647 h 122"/>
                <a:gd name="T12" fmla="*/ 2147483647 w 216"/>
                <a:gd name="T13" fmla="*/ 2147483647 h 122"/>
                <a:gd name="T14" fmla="*/ 2147483647 w 216"/>
                <a:gd name="T15" fmla="*/ 2147483647 h 122"/>
                <a:gd name="T16" fmla="*/ 0 w 216"/>
                <a:gd name="T17" fmla="*/ 2147483647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"/>
                <a:gd name="T28" fmla="*/ 0 h 122"/>
                <a:gd name="T29" fmla="*/ 216 w 216"/>
                <a:gd name="T30" fmla="*/ 122 h 1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" h="122">
                  <a:moveTo>
                    <a:pt x="0" y="84"/>
                  </a:moveTo>
                  <a:lnTo>
                    <a:pt x="12" y="0"/>
                  </a:lnTo>
                  <a:lnTo>
                    <a:pt x="216" y="19"/>
                  </a:lnTo>
                  <a:lnTo>
                    <a:pt x="178" y="70"/>
                  </a:lnTo>
                  <a:lnTo>
                    <a:pt x="194" y="97"/>
                  </a:lnTo>
                  <a:lnTo>
                    <a:pt x="139" y="101"/>
                  </a:lnTo>
                  <a:lnTo>
                    <a:pt x="106" y="122"/>
                  </a:lnTo>
                  <a:lnTo>
                    <a:pt x="21" y="120"/>
                  </a:lnTo>
                  <a:lnTo>
                    <a:pt x="0" y="84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98" name="Freeform 68"/>
            <p:cNvSpPr>
              <a:spLocks noChangeAspect="1"/>
            </p:cNvSpPr>
            <p:nvPr/>
          </p:nvSpPr>
          <p:spPr bwMode="invGray">
            <a:xfrm>
              <a:off x="4814887" y="2187873"/>
              <a:ext cx="17462" cy="60325"/>
            </a:xfrm>
            <a:custGeom>
              <a:avLst/>
              <a:gdLst>
                <a:gd name="T0" fmla="*/ 0 w 27"/>
                <a:gd name="T1" fmla="*/ 2147483647 h 71"/>
                <a:gd name="T2" fmla="*/ 2147483647 w 27"/>
                <a:gd name="T3" fmla="*/ 2147483647 h 71"/>
                <a:gd name="T4" fmla="*/ 2147483647 w 27"/>
                <a:gd name="T5" fmla="*/ 0 h 71"/>
                <a:gd name="T6" fmla="*/ 0 w 27"/>
                <a:gd name="T7" fmla="*/ 2147483647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71"/>
                <a:gd name="T14" fmla="*/ 27 w 27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71">
                  <a:moveTo>
                    <a:pt x="0" y="36"/>
                  </a:moveTo>
                  <a:lnTo>
                    <a:pt x="25" y="71"/>
                  </a:lnTo>
                  <a:lnTo>
                    <a:pt x="27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99" name="Freeform 71"/>
            <p:cNvSpPr>
              <a:spLocks noChangeAspect="1"/>
            </p:cNvSpPr>
            <p:nvPr/>
          </p:nvSpPr>
          <p:spPr bwMode="invGray">
            <a:xfrm>
              <a:off x="5089524" y="2232323"/>
              <a:ext cx="152400" cy="179387"/>
            </a:xfrm>
            <a:custGeom>
              <a:avLst/>
              <a:gdLst>
                <a:gd name="T0" fmla="*/ 0 w 216"/>
                <a:gd name="T1" fmla="*/ 2147483647 h 216"/>
                <a:gd name="T2" fmla="*/ 2147483647 w 216"/>
                <a:gd name="T3" fmla="*/ 2147483647 h 216"/>
                <a:gd name="T4" fmla="*/ 2147483647 w 216"/>
                <a:gd name="T5" fmla="*/ 2147483647 h 216"/>
                <a:gd name="T6" fmla="*/ 2147483647 w 216"/>
                <a:gd name="T7" fmla="*/ 2147483647 h 216"/>
                <a:gd name="T8" fmla="*/ 2147483647 w 216"/>
                <a:gd name="T9" fmla="*/ 0 h 216"/>
                <a:gd name="T10" fmla="*/ 2147483647 w 216"/>
                <a:gd name="T11" fmla="*/ 2147483647 h 216"/>
                <a:gd name="T12" fmla="*/ 2147483647 w 216"/>
                <a:gd name="T13" fmla="*/ 2147483647 h 216"/>
                <a:gd name="T14" fmla="*/ 2147483647 w 216"/>
                <a:gd name="T15" fmla="*/ 2147483647 h 216"/>
                <a:gd name="T16" fmla="*/ 2147483647 w 216"/>
                <a:gd name="T17" fmla="*/ 2147483647 h 216"/>
                <a:gd name="T18" fmla="*/ 2147483647 w 216"/>
                <a:gd name="T19" fmla="*/ 2147483647 h 216"/>
                <a:gd name="T20" fmla="*/ 2147483647 w 216"/>
                <a:gd name="T21" fmla="*/ 2147483647 h 216"/>
                <a:gd name="T22" fmla="*/ 2147483647 w 216"/>
                <a:gd name="T23" fmla="*/ 2147483647 h 216"/>
                <a:gd name="T24" fmla="*/ 2147483647 w 216"/>
                <a:gd name="T25" fmla="*/ 2147483647 h 216"/>
                <a:gd name="T26" fmla="*/ 2147483647 w 216"/>
                <a:gd name="T27" fmla="*/ 2147483647 h 216"/>
                <a:gd name="T28" fmla="*/ 2147483647 w 216"/>
                <a:gd name="T29" fmla="*/ 2147483647 h 216"/>
                <a:gd name="T30" fmla="*/ 2147483647 w 216"/>
                <a:gd name="T31" fmla="*/ 2147483647 h 216"/>
                <a:gd name="T32" fmla="*/ 2147483647 w 216"/>
                <a:gd name="T33" fmla="*/ 2147483647 h 216"/>
                <a:gd name="T34" fmla="*/ 2147483647 w 216"/>
                <a:gd name="T35" fmla="*/ 2147483647 h 216"/>
                <a:gd name="T36" fmla="*/ 2147483647 w 216"/>
                <a:gd name="T37" fmla="*/ 2147483647 h 216"/>
                <a:gd name="T38" fmla="*/ 0 w 216"/>
                <a:gd name="T39" fmla="*/ 2147483647 h 2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6"/>
                <a:gd name="T61" fmla="*/ 0 h 216"/>
                <a:gd name="T62" fmla="*/ 216 w 216"/>
                <a:gd name="T63" fmla="*/ 216 h 2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6" h="216">
                  <a:moveTo>
                    <a:pt x="0" y="87"/>
                  </a:moveTo>
                  <a:lnTo>
                    <a:pt x="29" y="38"/>
                  </a:lnTo>
                  <a:lnTo>
                    <a:pt x="98" y="19"/>
                  </a:lnTo>
                  <a:lnTo>
                    <a:pt x="183" y="21"/>
                  </a:lnTo>
                  <a:lnTo>
                    <a:pt x="216" y="0"/>
                  </a:lnTo>
                  <a:lnTo>
                    <a:pt x="205" y="45"/>
                  </a:lnTo>
                  <a:lnTo>
                    <a:pt x="146" y="35"/>
                  </a:lnTo>
                  <a:lnTo>
                    <a:pt x="116" y="73"/>
                  </a:lnTo>
                  <a:lnTo>
                    <a:pt x="85" y="52"/>
                  </a:lnTo>
                  <a:lnTo>
                    <a:pt x="107" y="110"/>
                  </a:lnTo>
                  <a:lnTo>
                    <a:pt x="79" y="121"/>
                  </a:lnTo>
                  <a:lnTo>
                    <a:pt x="133" y="145"/>
                  </a:lnTo>
                  <a:lnTo>
                    <a:pt x="133" y="169"/>
                  </a:lnTo>
                  <a:lnTo>
                    <a:pt x="89" y="175"/>
                  </a:lnTo>
                  <a:lnTo>
                    <a:pt x="104" y="216"/>
                  </a:lnTo>
                  <a:lnTo>
                    <a:pt x="51" y="203"/>
                  </a:lnTo>
                  <a:lnTo>
                    <a:pt x="35" y="164"/>
                  </a:lnTo>
                  <a:lnTo>
                    <a:pt x="105" y="148"/>
                  </a:lnTo>
                  <a:lnTo>
                    <a:pt x="35" y="142"/>
                  </a:lnTo>
                  <a:lnTo>
                    <a:pt x="0" y="87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00" name="Freeform 72"/>
            <p:cNvSpPr>
              <a:spLocks noChangeAspect="1"/>
            </p:cNvSpPr>
            <p:nvPr/>
          </p:nvSpPr>
          <p:spPr bwMode="invGray">
            <a:xfrm>
              <a:off x="5173662" y="2441873"/>
              <a:ext cx="68262" cy="9525"/>
            </a:xfrm>
            <a:custGeom>
              <a:avLst/>
              <a:gdLst>
                <a:gd name="T0" fmla="*/ 0 w 101"/>
                <a:gd name="T1" fmla="*/ 2147483647 h 14"/>
                <a:gd name="T2" fmla="*/ 2147483647 w 101"/>
                <a:gd name="T3" fmla="*/ 0 h 14"/>
                <a:gd name="T4" fmla="*/ 2147483647 w 101"/>
                <a:gd name="T5" fmla="*/ 2147483647 h 14"/>
                <a:gd name="T6" fmla="*/ 2147483647 w 101"/>
                <a:gd name="T7" fmla="*/ 2147483647 h 14"/>
                <a:gd name="T8" fmla="*/ 0 w 101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4"/>
                <a:gd name="T17" fmla="*/ 101 w 10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4">
                  <a:moveTo>
                    <a:pt x="0" y="14"/>
                  </a:moveTo>
                  <a:lnTo>
                    <a:pt x="8" y="0"/>
                  </a:lnTo>
                  <a:lnTo>
                    <a:pt x="101" y="14"/>
                  </a:lnTo>
                  <a:lnTo>
                    <a:pt x="33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01" name="Freeform 94"/>
            <p:cNvSpPr>
              <a:spLocks noChangeAspect="1"/>
            </p:cNvSpPr>
            <p:nvPr/>
          </p:nvSpPr>
          <p:spPr bwMode="invGray">
            <a:xfrm>
              <a:off x="4805362" y="2249785"/>
              <a:ext cx="36512" cy="76200"/>
            </a:xfrm>
            <a:custGeom>
              <a:avLst/>
              <a:gdLst>
                <a:gd name="T0" fmla="*/ 0 w 50"/>
                <a:gd name="T1" fmla="*/ 2147483647 h 93"/>
                <a:gd name="T2" fmla="*/ 2147483647 w 50"/>
                <a:gd name="T3" fmla="*/ 2147483647 h 93"/>
                <a:gd name="T4" fmla="*/ 2147483647 w 50"/>
                <a:gd name="T5" fmla="*/ 2147483647 h 93"/>
                <a:gd name="T6" fmla="*/ 2147483647 w 50"/>
                <a:gd name="T7" fmla="*/ 2147483647 h 93"/>
                <a:gd name="T8" fmla="*/ 2147483647 w 50"/>
                <a:gd name="T9" fmla="*/ 0 h 93"/>
                <a:gd name="T10" fmla="*/ 0 w 50"/>
                <a:gd name="T11" fmla="*/ 2147483647 h 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93"/>
                <a:gd name="T20" fmla="*/ 50 w 50"/>
                <a:gd name="T21" fmla="*/ 93 h 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93">
                  <a:moveTo>
                    <a:pt x="0" y="14"/>
                  </a:moveTo>
                  <a:lnTo>
                    <a:pt x="9" y="85"/>
                  </a:lnTo>
                  <a:lnTo>
                    <a:pt x="29" y="93"/>
                  </a:lnTo>
                  <a:lnTo>
                    <a:pt x="50" y="37"/>
                  </a:lnTo>
                  <a:lnTo>
                    <a:pt x="31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02" name="Freeform 95"/>
            <p:cNvSpPr>
              <a:spLocks noChangeAspect="1"/>
            </p:cNvSpPr>
            <p:nvPr/>
          </p:nvSpPr>
          <p:spPr bwMode="invGray">
            <a:xfrm>
              <a:off x="4908549" y="2349798"/>
              <a:ext cx="76200" cy="49212"/>
            </a:xfrm>
            <a:custGeom>
              <a:avLst/>
              <a:gdLst>
                <a:gd name="T0" fmla="*/ 0 w 108"/>
                <a:gd name="T1" fmla="*/ 2147483647 h 61"/>
                <a:gd name="T2" fmla="*/ 2147483647 w 108"/>
                <a:gd name="T3" fmla="*/ 2147483647 h 61"/>
                <a:gd name="T4" fmla="*/ 2147483647 w 108"/>
                <a:gd name="T5" fmla="*/ 0 h 61"/>
                <a:gd name="T6" fmla="*/ 0 w 108"/>
                <a:gd name="T7" fmla="*/ 2147483647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61"/>
                <a:gd name="T14" fmla="*/ 108 w 10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61">
                  <a:moveTo>
                    <a:pt x="0" y="14"/>
                  </a:moveTo>
                  <a:lnTo>
                    <a:pt x="91" y="61"/>
                  </a:lnTo>
                  <a:lnTo>
                    <a:pt x="108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03" name="Freeform 156"/>
            <p:cNvSpPr>
              <a:spLocks noChangeAspect="1"/>
            </p:cNvSpPr>
            <p:nvPr/>
          </p:nvSpPr>
          <p:spPr bwMode="invGray">
            <a:xfrm>
              <a:off x="4784724" y="2391073"/>
              <a:ext cx="96838" cy="215900"/>
            </a:xfrm>
            <a:custGeom>
              <a:avLst/>
              <a:gdLst>
                <a:gd name="T0" fmla="*/ 0 w 137"/>
                <a:gd name="T1" fmla="*/ 2147483647 h 261"/>
                <a:gd name="T2" fmla="*/ 2147483647 w 137"/>
                <a:gd name="T3" fmla="*/ 2147483647 h 261"/>
                <a:gd name="T4" fmla="*/ 2147483647 w 137"/>
                <a:gd name="T5" fmla="*/ 2147483647 h 261"/>
                <a:gd name="T6" fmla="*/ 2147483647 w 137"/>
                <a:gd name="T7" fmla="*/ 0 h 261"/>
                <a:gd name="T8" fmla="*/ 2147483647 w 137"/>
                <a:gd name="T9" fmla="*/ 2147483647 h 261"/>
                <a:gd name="T10" fmla="*/ 2147483647 w 137"/>
                <a:gd name="T11" fmla="*/ 2147483647 h 261"/>
                <a:gd name="T12" fmla="*/ 2147483647 w 137"/>
                <a:gd name="T13" fmla="*/ 2147483647 h 261"/>
                <a:gd name="T14" fmla="*/ 2147483647 w 137"/>
                <a:gd name="T15" fmla="*/ 2147483647 h 261"/>
                <a:gd name="T16" fmla="*/ 2147483647 w 137"/>
                <a:gd name="T17" fmla="*/ 2147483647 h 261"/>
                <a:gd name="T18" fmla="*/ 2147483647 w 137"/>
                <a:gd name="T19" fmla="*/ 2147483647 h 261"/>
                <a:gd name="T20" fmla="*/ 0 w 137"/>
                <a:gd name="T21" fmla="*/ 2147483647 h 2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7"/>
                <a:gd name="T34" fmla="*/ 0 h 261"/>
                <a:gd name="T35" fmla="*/ 137 w 137"/>
                <a:gd name="T36" fmla="*/ 261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7" h="261">
                  <a:moveTo>
                    <a:pt x="0" y="122"/>
                  </a:moveTo>
                  <a:lnTo>
                    <a:pt x="30" y="98"/>
                  </a:lnTo>
                  <a:lnTo>
                    <a:pt x="45" y="3"/>
                  </a:lnTo>
                  <a:lnTo>
                    <a:pt x="128" y="0"/>
                  </a:lnTo>
                  <a:lnTo>
                    <a:pt x="107" y="32"/>
                  </a:lnTo>
                  <a:lnTo>
                    <a:pt x="132" y="72"/>
                  </a:lnTo>
                  <a:lnTo>
                    <a:pt x="83" y="122"/>
                  </a:lnTo>
                  <a:lnTo>
                    <a:pt x="137" y="153"/>
                  </a:lnTo>
                  <a:lnTo>
                    <a:pt x="68" y="261"/>
                  </a:lnTo>
                  <a:lnTo>
                    <a:pt x="58" y="192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04" name="Freeform 176"/>
            <p:cNvSpPr>
              <a:spLocks noChangeAspect="1"/>
            </p:cNvSpPr>
            <p:nvPr/>
          </p:nvSpPr>
          <p:spPr bwMode="invGray">
            <a:xfrm>
              <a:off x="5627687" y="2999085"/>
              <a:ext cx="90487" cy="136525"/>
            </a:xfrm>
            <a:custGeom>
              <a:avLst/>
              <a:gdLst>
                <a:gd name="T0" fmla="*/ 0 w 125"/>
                <a:gd name="T1" fmla="*/ 2147483647 h 164"/>
                <a:gd name="T2" fmla="*/ 2147483647 w 125"/>
                <a:gd name="T3" fmla="*/ 2147483647 h 164"/>
                <a:gd name="T4" fmla="*/ 2147483647 w 125"/>
                <a:gd name="T5" fmla="*/ 2147483647 h 164"/>
                <a:gd name="T6" fmla="*/ 2147483647 w 125"/>
                <a:gd name="T7" fmla="*/ 2147483647 h 164"/>
                <a:gd name="T8" fmla="*/ 2147483647 w 125"/>
                <a:gd name="T9" fmla="*/ 2147483647 h 164"/>
                <a:gd name="T10" fmla="*/ 2147483647 w 125"/>
                <a:gd name="T11" fmla="*/ 2147483647 h 164"/>
                <a:gd name="T12" fmla="*/ 2147483647 w 125"/>
                <a:gd name="T13" fmla="*/ 0 h 164"/>
                <a:gd name="T14" fmla="*/ 0 w 125"/>
                <a:gd name="T15" fmla="*/ 2147483647 h 1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5"/>
                <a:gd name="T25" fmla="*/ 0 h 164"/>
                <a:gd name="T26" fmla="*/ 125 w 125"/>
                <a:gd name="T27" fmla="*/ 164 h 1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5" h="164">
                  <a:moveTo>
                    <a:pt x="0" y="33"/>
                  </a:moveTo>
                  <a:lnTo>
                    <a:pt x="27" y="164"/>
                  </a:lnTo>
                  <a:lnTo>
                    <a:pt x="115" y="115"/>
                  </a:lnTo>
                  <a:lnTo>
                    <a:pt x="99" y="90"/>
                  </a:lnTo>
                  <a:lnTo>
                    <a:pt x="125" y="61"/>
                  </a:lnTo>
                  <a:lnTo>
                    <a:pt x="125" y="24"/>
                  </a:lnTo>
                  <a:lnTo>
                    <a:pt x="62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05" name="Freeform 178"/>
            <p:cNvSpPr>
              <a:spLocks noChangeAspect="1"/>
            </p:cNvSpPr>
            <p:nvPr/>
          </p:nvSpPr>
          <p:spPr bwMode="invGray">
            <a:xfrm>
              <a:off x="4884737" y="3665835"/>
              <a:ext cx="303212" cy="354013"/>
            </a:xfrm>
            <a:custGeom>
              <a:avLst/>
              <a:gdLst>
                <a:gd name="T0" fmla="*/ 0 w 439"/>
                <a:gd name="T1" fmla="*/ 2147483647 h 429"/>
                <a:gd name="T2" fmla="*/ 2147483647 w 439"/>
                <a:gd name="T3" fmla="*/ 2147483647 h 429"/>
                <a:gd name="T4" fmla="*/ 2147483647 w 439"/>
                <a:gd name="T5" fmla="*/ 2147483647 h 429"/>
                <a:gd name="T6" fmla="*/ 2147483647 w 439"/>
                <a:gd name="T7" fmla="*/ 2147483647 h 429"/>
                <a:gd name="T8" fmla="*/ 2147483647 w 439"/>
                <a:gd name="T9" fmla="*/ 2147483647 h 429"/>
                <a:gd name="T10" fmla="*/ 2147483647 w 439"/>
                <a:gd name="T11" fmla="*/ 2147483647 h 429"/>
                <a:gd name="T12" fmla="*/ 2147483647 w 439"/>
                <a:gd name="T13" fmla="*/ 2147483647 h 429"/>
                <a:gd name="T14" fmla="*/ 2147483647 w 439"/>
                <a:gd name="T15" fmla="*/ 2147483647 h 429"/>
                <a:gd name="T16" fmla="*/ 2147483647 w 439"/>
                <a:gd name="T17" fmla="*/ 2147483647 h 429"/>
                <a:gd name="T18" fmla="*/ 2147483647 w 439"/>
                <a:gd name="T19" fmla="*/ 2147483647 h 429"/>
                <a:gd name="T20" fmla="*/ 2147483647 w 439"/>
                <a:gd name="T21" fmla="*/ 2147483647 h 429"/>
                <a:gd name="T22" fmla="*/ 2147483647 w 439"/>
                <a:gd name="T23" fmla="*/ 2147483647 h 429"/>
                <a:gd name="T24" fmla="*/ 2147483647 w 439"/>
                <a:gd name="T25" fmla="*/ 2147483647 h 429"/>
                <a:gd name="T26" fmla="*/ 2147483647 w 439"/>
                <a:gd name="T27" fmla="*/ 2147483647 h 429"/>
                <a:gd name="T28" fmla="*/ 2147483647 w 439"/>
                <a:gd name="T29" fmla="*/ 0 h 429"/>
                <a:gd name="T30" fmla="*/ 2147483647 w 439"/>
                <a:gd name="T31" fmla="*/ 2147483647 h 429"/>
                <a:gd name="T32" fmla="*/ 2147483647 w 439"/>
                <a:gd name="T33" fmla="*/ 2147483647 h 429"/>
                <a:gd name="T34" fmla="*/ 0 w 439"/>
                <a:gd name="T35" fmla="*/ 2147483647 h 4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9"/>
                <a:gd name="T55" fmla="*/ 0 h 429"/>
                <a:gd name="T56" fmla="*/ 439 w 439"/>
                <a:gd name="T57" fmla="*/ 429 h 4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9" h="429">
                  <a:moveTo>
                    <a:pt x="0" y="402"/>
                  </a:moveTo>
                  <a:lnTo>
                    <a:pt x="58" y="388"/>
                  </a:lnTo>
                  <a:lnTo>
                    <a:pt x="340" y="429"/>
                  </a:lnTo>
                  <a:lnTo>
                    <a:pt x="405" y="411"/>
                  </a:lnTo>
                  <a:lnTo>
                    <a:pt x="362" y="378"/>
                  </a:lnTo>
                  <a:lnTo>
                    <a:pt x="362" y="248"/>
                  </a:lnTo>
                  <a:lnTo>
                    <a:pt x="439" y="248"/>
                  </a:lnTo>
                  <a:lnTo>
                    <a:pt x="433" y="176"/>
                  </a:lnTo>
                  <a:lnTo>
                    <a:pt x="362" y="183"/>
                  </a:lnTo>
                  <a:lnTo>
                    <a:pt x="355" y="60"/>
                  </a:lnTo>
                  <a:lnTo>
                    <a:pt x="322" y="37"/>
                  </a:lnTo>
                  <a:lnTo>
                    <a:pt x="278" y="39"/>
                  </a:lnTo>
                  <a:lnTo>
                    <a:pt x="267" y="76"/>
                  </a:lnTo>
                  <a:lnTo>
                    <a:pt x="218" y="80"/>
                  </a:lnTo>
                  <a:lnTo>
                    <a:pt x="160" y="0"/>
                  </a:lnTo>
                  <a:lnTo>
                    <a:pt x="28" y="17"/>
                  </a:lnTo>
                  <a:lnTo>
                    <a:pt x="76" y="180"/>
                  </a:lnTo>
                  <a:lnTo>
                    <a:pt x="0" y="402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06" name="Freeform 179"/>
            <p:cNvSpPr>
              <a:spLocks noChangeAspect="1"/>
            </p:cNvSpPr>
            <p:nvPr/>
          </p:nvSpPr>
          <p:spPr bwMode="invGray">
            <a:xfrm>
              <a:off x="4895849" y="3632498"/>
              <a:ext cx="25400" cy="33337"/>
            </a:xfrm>
            <a:custGeom>
              <a:avLst/>
              <a:gdLst>
                <a:gd name="T0" fmla="*/ 0 w 35"/>
                <a:gd name="T1" fmla="*/ 2147483647 h 38"/>
                <a:gd name="T2" fmla="*/ 2147483647 w 35"/>
                <a:gd name="T3" fmla="*/ 2147483647 h 38"/>
                <a:gd name="T4" fmla="*/ 2147483647 w 35"/>
                <a:gd name="T5" fmla="*/ 0 h 38"/>
                <a:gd name="T6" fmla="*/ 0 w 35"/>
                <a:gd name="T7" fmla="*/ 214748364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38"/>
                <a:gd name="T14" fmla="*/ 35 w 35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38">
                  <a:moveTo>
                    <a:pt x="0" y="12"/>
                  </a:moveTo>
                  <a:lnTo>
                    <a:pt x="12" y="38"/>
                  </a:lnTo>
                  <a:lnTo>
                    <a:pt x="35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07" name="Freeform 180"/>
            <p:cNvSpPr>
              <a:spLocks noChangeAspect="1"/>
            </p:cNvSpPr>
            <p:nvPr/>
          </p:nvSpPr>
          <p:spPr bwMode="invGray">
            <a:xfrm>
              <a:off x="5086349" y="4011910"/>
              <a:ext cx="225425" cy="265113"/>
            </a:xfrm>
            <a:custGeom>
              <a:avLst/>
              <a:gdLst>
                <a:gd name="T0" fmla="*/ 0 w 326"/>
                <a:gd name="T1" fmla="*/ 2147483647 h 322"/>
                <a:gd name="T2" fmla="*/ 0 w 326"/>
                <a:gd name="T3" fmla="*/ 2147483647 h 322"/>
                <a:gd name="T4" fmla="*/ 2147483647 w 326"/>
                <a:gd name="T5" fmla="*/ 2147483647 h 322"/>
                <a:gd name="T6" fmla="*/ 2147483647 w 326"/>
                <a:gd name="T7" fmla="*/ 2147483647 h 322"/>
                <a:gd name="T8" fmla="*/ 2147483647 w 326"/>
                <a:gd name="T9" fmla="*/ 2147483647 h 322"/>
                <a:gd name="T10" fmla="*/ 2147483647 w 326"/>
                <a:gd name="T11" fmla="*/ 2147483647 h 322"/>
                <a:gd name="T12" fmla="*/ 2147483647 w 326"/>
                <a:gd name="T13" fmla="*/ 0 h 322"/>
                <a:gd name="T14" fmla="*/ 2147483647 w 326"/>
                <a:gd name="T15" fmla="*/ 2147483647 h 322"/>
                <a:gd name="T16" fmla="*/ 2147483647 w 326"/>
                <a:gd name="T17" fmla="*/ 2147483647 h 322"/>
                <a:gd name="T18" fmla="*/ 2147483647 w 326"/>
                <a:gd name="T19" fmla="*/ 2147483647 h 322"/>
                <a:gd name="T20" fmla="*/ 2147483647 w 326"/>
                <a:gd name="T21" fmla="*/ 2147483647 h 322"/>
                <a:gd name="T22" fmla="*/ 2147483647 w 326"/>
                <a:gd name="T23" fmla="*/ 2147483647 h 322"/>
                <a:gd name="T24" fmla="*/ 2147483647 w 326"/>
                <a:gd name="T25" fmla="*/ 2147483647 h 322"/>
                <a:gd name="T26" fmla="*/ 2147483647 w 326"/>
                <a:gd name="T27" fmla="*/ 2147483647 h 322"/>
                <a:gd name="T28" fmla="*/ 0 w 326"/>
                <a:gd name="T29" fmla="*/ 2147483647 h 3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6"/>
                <a:gd name="T46" fmla="*/ 0 h 322"/>
                <a:gd name="T47" fmla="*/ 326 w 326"/>
                <a:gd name="T48" fmla="*/ 322 h 3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6" h="322">
                  <a:moveTo>
                    <a:pt x="0" y="248"/>
                  </a:moveTo>
                  <a:lnTo>
                    <a:pt x="0" y="151"/>
                  </a:lnTo>
                  <a:lnTo>
                    <a:pt x="36" y="150"/>
                  </a:lnTo>
                  <a:lnTo>
                    <a:pt x="36" y="25"/>
                  </a:lnTo>
                  <a:lnTo>
                    <a:pt x="102" y="10"/>
                  </a:lnTo>
                  <a:lnTo>
                    <a:pt x="124" y="32"/>
                  </a:lnTo>
                  <a:lnTo>
                    <a:pt x="182" y="0"/>
                  </a:lnTo>
                  <a:lnTo>
                    <a:pt x="279" y="134"/>
                  </a:lnTo>
                  <a:lnTo>
                    <a:pt x="326" y="157"/>
                  </a:lnTo>
                  <a:lnTo>
                    <a:pt x="194" y="278"/>
                  </a:lnTo>
                  <a:lnTo>
                    <a:pt x="118" y="278"/>
                  </a:lnTo>
                  <a:lnTo>
                    <a:pt x="77" y="321"/>
                  </a:lnTo>
                  <a:lnTo>
                    <a:pt x="29" y="322"/>
                  </a:lnTo>
                  <a:lnTo>
                    <a:pt x="30" y="284"/>
                  </a:lnTo>
                  <a:lnTo>
                    <a:pt x="0" y="248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08" name="Freeform 181"/>
            <p:cNvSpPr>
              <a:spLocks noChangeAspect="1"/>
            </p:cNvSpPr>
            <p:nvPr/>
          </p:nvSpPr>
          <p:spPr bwMode="invGray">
            <a:xfrm>
              <a:off x="5305424" y="3565823"/>
              <a:ext cx="41275" cy="58737"/>
            </a:xfrm>
            <a:custGeom>
              <a:avLst/>
              <a:gdLst>
                <a:gd name="T0" fmla="*/ 0 w 60"/>
                <a:gd name="T1" fmla="*/ 2147483647 h 69"/>
                <a:gd name="T2" fmla="*/ 2147483647 w 60"/>
                <a:gd name="T3" fmla="*/ 2147483647 h 69"/>
                <a:gd name="T4" fmla="*/ 2147483647 w 60"/>
                <a:gd name="T5" fmla="*/ 2147483647 h 69"/>
                <a:gd name="T6" fmla="*/ 2147483647 w 60"/>
                <a:gd name="T7" fmla="*/ 2147483647 h 69"/>
                <a:gd name="T8" fmla="*/ 2147483647 w 60"/>
                <a:gd name="T9" fmla="*/ 0 h 69"/>
                <a:gd name="T10" fmla="*/ 0 w 60"/>
                <a:gd name="T11" fmla="*/ 2147483647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"/>
                <a:gd name="T19" fmla="*/ 0 h 69"/>
                <a:gd name="T20" fmla="*/ 60 w 60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" h="69">
                  <a:moveTo>
                    <a:pt x="0" y="10"/>
                  </a:moveTo>
                  <a:lnTo>
                    <a:pt x="7" y="36"/>
                  </a:lnTo>
                  <a:lnTo>
                    <a:pt x="22" y="69"/>
                  </a:lnTo>
                  <a:lnTo>
                    <a:pt x="60" y="29"/>
                  </a:lnTo>
                  <a:lnTo>
                    <a:pt x="58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09" name="Freeform 182"/>
            <p:cNvSpPr>
              <a:spLocks noChangeAspect="1"/>
            </p:cNvSpPr>
            <p:nvPr/>
          </p:nvSpPr>
          <p:spPr bwMode="invGray">
            <a:xfrm>
              <a:off x="4811712" y="3132435"/>
              <a:ext cx="182562" cy="320675"/>
            </a:xfrm>
            <a:custGeom>
              <a:avLst/>
              <a:gdLst>
                <a:gd name="T0" fmla="*/ 0 w 268"/>
                <a:gd name="T1" fmla="*/ 2147483647 h 389"/>
                <a:gd name="T2" fmla="*/ 2147483647 w 268"/>
                <a:gd name="T3" fmla="*/ 2147483647 h 389"/>
                <a:gd name="T4" fmla="*/ 2147483647 w 268"/>
                <a:gd name="T5" fmla="*/ 2147483647 h 389"/>
                <a:gd name="T6" fmla="*/ 2147483647 w 268"/>
                <a:gd name="T7" fmla="*/ 2147483647 h 389"/>
                <a:gd name="T8" fmla="*/ 2147483647 w 268"/>
                <a:gd name="T9" fmla="*/ 2147483647 h 389"/>
                <a:gd name="T10" fmla="*/ 2147483647 w 268"/>
                <a:gd name="T11" fmla="*/ 2147483647 h 389"/>
                <a:gd name="T12" fmla="*/ 2147483647 w 268"/>
                <a:gd name="T13" fmla="*/ 0 h 389"/>
                <a:gd name="T14" fmla="*/ 2147483647 w 268"/>
                <a:gd name="T15" fmla="*/ 2147483647 h 389"/>
                <a:gd name="T16" fmla="*/ 2147483647 w 268"/>
                <a:gd name="T17" fmla="*/ 2147483647 h 389"/>
                <a:gd name="T18" fmla="*/ 2147483647 w 268"/>
                <a:gd name="T19" fmla="*/ 2147483647 h 389"/>
                <a:gd name="T20" fmla="*/ 2147483647 w 268"/>
                <a:gd name="T21" fmla="*/ 2147483647 h 389"/>
                <a:gd name="T22" fmla="*/ 2147483647 w 268"/>
                <a:gd name="T23" fmla="*/ 2147483647 h 389"/>
                <a:gd name="T24" fmla="*/ 2147483647 w 268"/>
                <a:gd name="T25" fmla="*/ 2147483647 h 389"/>
                <a:gd name="T26" fmla="*/ 2147483647 w 268"/>
                <a:gd name="T27" fmla="*/ 2147483647 h 389"/>
                <a:gd name="T28" fmla="*/ 2147483647 w 268"/>
                <a:gd name="T29" fmla="*/ 2147483647 h 389"/>
                <a:gd name="T30" fmla="*/ 2147483647 w 268"/>
                <a:gd name="T31" fmla="*/ 2147483647 h 389"/>
                <a:gd name="T32" fmla="*/ 2147483647 w 268"/>
                <a:gd name="T33" fmla="*/ 2147483647 h 389"/>
                <a:gd name="T34" fmla="*/ 0 w 268"/>
                <a:gd name="T35" fmla="*/ 2147483647 h 3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8"/>
                <a:gd name="T55" fmla="*/ 0 h 389"/>
                <a:gd name="T56" fmla="*/ 268 w 268"/>
                <a:gd name="T57" fmla="*/ 389 h 38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8" h="389">
                  <a:moveTo>
                    <a:pt x="0" y="278"/>
                  </a:moveTo>
                  <a:lnTo>
                    <a:pt x="38" y="204"/>
                  </a:lnTo>
                  <a:lnTo>
                    <a:pt x="103" y="214"/>
                  </a:lnTo>
                  <a:lnTo>
                    <a:pt x="175" y="63"/>
                  </a:lnTo>
                  <a:lnTo>
                    <a:pt x="210" y="36"/>
                  </a:lnTo>
                  <a:lnTo>
                    <a:pt x="196" y="6"/>
                  </a:lnTo>
                  <a:lnTo>
                    <a:pt x="213" y="0"/>
                  </a:lnTo>
                  <a:lnTo>
                    <a:pt x="238" y="94"/>
                  </a:lnTo>
                  <a:lnTo>
                    <a:pt x="196" y="111"/>
                  </a:lnTo>
                  <a:lnTo>
                    <a:pt x="245" y="186"/>
                  </a:lnTo>
                  <a:lnTo>
                    <a:pt x="213" y="274"/>
                  </a:lnTo>
                  <a:lnTo>
                    <a:pt x="268" y="341"/>
                  </a:lnTo>
                  <a:lnTo>
                    <a:pt x="262" y="389"/>
                  </a:lnTo>
                  <a:lnTo>
                    <a:pt x="170" y="367"/>
                  </a:lnTo>
                  <a:lnTo>
                    <a:pt x="100" y="366"/>
                  </a:lnTo>
                  <a:lnTo>
                    <a:pt x="43" y="367"/>
                  </a:lnTo>
                  <a:lnTo>
                    <a:pt x="42" y="303"/>
                  </a:lnTo>
                  <a:lnTo>
                    <a:pt x="0" y="278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10" name="Freeform 183"/>
            <p:cNvSpPr>
              <a:spLocks noChangeAspect="1"/>
            </p:cNvSpPr>
            <p:nvPr/>
          </p:nvSpPr>
          <p:spPr bwMode="invGray">
            <a:xfrm>
              <a:off x="4956174" y="3184823"/>
              <a:ext cx="312738" cy="230187"/>
            </a:xfrm>
            <a:custGeom>
              <a:avLst/>
              <a:gdLst>
                <a:gd name="T0" fmla="*/ 0 w 454"/>
                <a:gd name="T1" fmla="*/ 2147483647 h 280"/>
                <a:gd name="T2" fmla="*/ 2147483647 w 454"/>
                <a:gd name="T3" fmla="*/ 2147483647 h 280"/>
                <a:gd name="T4" fmla="*/ 2147483647 w 454"/>
                <a:gd name="T5" fmla="*/ 2147483647 h 280"/>
                <a:gd name="T6" fmla="*/ 2147483647 w 454"/>
                <a:gd name="T7" fmla="*/ 2147483647 h 280"/>
                <a:gd name="T8" fmla="*/ 2147483647 w 454"/>
                <a:gd name="T9" fmla="*/ 2147483647 h 280"/>
                <a:gd name="T10" fmla="*/ 2147483647 w 454"/>
                <a:gd name="T11" fmla="*/ 0 h 280"/>
                <a:gd name="T12" fmla="*/ 2147483647 w 454"/>
                <a:gd name="T13" fmla="*/ 2147483647 h 280"/>
                <a:gd name="T14" fmla="*/ 2147483647 w 454"/>
                <a:gd name="T15" fmla="*/ 2147483647 h 280"/>
                <a:gd name="T16" fmla="*/ 2147483647 w 454"/>
                <a:gd name="T17" fmla="*/ 2147483647 h 280"/>
                <a:gd name="T18" fmla="*/ 2147483647 w 454"/>
                <a:gd name="T19" fmla="*/ 2147483647 h 280"/>
                <a:gd name="T20" fmla="*/ 2147483647 w 454"/>
                <a:gd name="T21" fmla="*/ 2147483647 h 280"/>
                <a:gd name="T22" fmla="*/ 2147483647 w 454"/>
                <a:gd name="T23" fmla="*/ 2147483647 h 280"/>
                <a:gd name="T24" fmla="*/ 2147483647 w 454"/>
                <a:gd name="T25" fmla="*/ 2147483647 h 280"/>
                <a:gd name="T26" fmla="*/ 2147483647 w 454"/>
                <a:gd name="T27" fmla="*/ 2147483647 h 280"/>
                <a:gd name="T28" fmla="*/ 0 w 454"/>
                <a:gd name="T29" fmla="*/ 2147483647 h 2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54"/>
                <a:gd name="T46" fmla="*/ 0 h 280"/>
                <a:gd name="T47" fmla="*/ 454 w 454"/>
                <a:gd name="T48" fmla="*/ 280 h 2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54" h="280">
                  <a:moveTo>
                    <a:pt x="0" y="213"/>
                  </a:moveTo>
                  <a:lnTo>
                    <a:pt x="32" y="125"/>
                  </a:lnTo>
                  <a:lnTo>
                    <a:pt x="144" y="102"/>
                  </a:lnTo>
                  <a:lnTo>
                    <a:pt x="156" y="74"/>
                  </a:lnTo>
                  <a:lnTo>
                    <a:pt x="208" y="64"/>
                  </a:lnTo>
                  <a:lnTo>
                    <a:pt x="285" y="0"/>
                  </a:lnTo>
                  <a:lnTo>
                    <a:pt x="310" y="75"/>
                  </a:lnTo>
                  <a:lnTo>
                    <a:pt x="369" y="102"/>
                  </a:lnTo>
                  <a:lnTo>
                    <a:pt x="454" y="203"/>
                  </a:lnTo>
                  <a:lnTo>
                    <a:pt x="243" y="233"/>
                  </a:lnTo>
                  <a:lnTo>
                    <a:pt x="175" y="203"/>
                  </a:lnTo>
                  <a:lnTo>
                    <a:pt x="144" y="253"/>
                  </a:lnTo>
                  <a:lnTo>
                    <a:pt x="84" y="253"/>
                  </a:lnTo>
                  <a:lnTo>
                    <a:pt x="55" y="280"/>
                  </a:lnTo>
                  <a:lnTo>
                    <a:pt x="0" y="213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11" name="Freeform 184"/>
            <p:cNvSpPr>
              <a:spLocks noChangeAspect="1"/>
            </p:cNvSpPr>
            <p:nvPr/>
          </p:nvSpPr>
          <p:spPr bwMode="invGray">
            <a:xfrm>
              <a:off x="4930774" y="2816523"/>
              <a:ext cx="255588" cy="469900"/>
            </a:xfrm>
            <a:custGeom>
              <a:avLst/>
              <a:gdLst>
                <a:gd name="T0" fmla="*/ 0 w 371"/>
                <a:gd name="T1" fmla="*/ 2147483647 h 567"/>
                <a:gd name="T2" fmla="*/ 2147483647 w 371"/>
                <a:gd name="T3" fmla="*/ 2147483647 h 567"/>
                <a:gd name="T4" fmla="*/ 2147483647 w 371"/>
                <a:gd name="T5" fmla="*/ 2147483647 h 567"/>
                <a:gd name="T6" fmla="*/ 2147483647 w 371"/>
                <a:gd name="T7" fmla="*/ 2147483647 h 567"/>
                <a:gd name="T8" fmla="*/ 2147483647 w 371"/>
                <a:gd name="T9" fmla="*/ 2147483647 h 567"/>
                <a:gd name="T10" fmla="*/ 2147483647 w 371"/>
                <a:gd name="T11" fmla="*/ 2147483647 h 567"/>
                <a:gd name="T12" fmla="*/ 2147483647 w 371"/>
                <a:gd name="T13" fmla="*/ 2147483647 h 567"/>
                <a:gd name="T14" fmla="*/ 2147483647 w 371"/>
                <a:gd name="T15" fmla="*/ 2147483647 h 567"/>
                <a:gd name="T16" fmla="*/ 2147483647 w 371"/>
                <a:gd name="T17" fmla="*/ 2147483647 h 567"/>
                <a:gd name="T18" fmla="*/ 2147483647 w 371"/>
                <a:gd name="T19" fmla="*/ 2147483647 h 567"/>
                <a:gd name="T20" fmla="*/ 2147483647 w 371"/>
                <a:gd name="T21" fmla="*/ 2147483647 h 567"/>
                <a:gd name="T22" fmla="*/ 2147483647 w 371"/>
                <a:gd name="T23" fmla="*/ 2147483647 h 567"/>
                <a:gd name="T24" fmla="*/ 2147483647 w 371"/>
                <a:gd name="T25" fmla="*/ 2147483647 h 567"/>
                <a:gd name="T26" fmla="*/ 2147483647 w 371"/>
                <a:gd name="T27" fmla="*/ 2147483647 h 567"/>
                <a:gd name="T28" fmla="*/ 2147483647 w 371"/>
                <a:gd name="T29" fmla="*/ 0 h 567"/>
                <a:gd name="T30" fmla="*/ 2147483647 w 371"/>
                <a:gd name="T31" fmla="*/ 2147483647 h 567"/>
                <a:gd name="T32" fmla="*/ 2147483647 w 371"/>
                <a:gd name="T33" fmla="*/ 2147483647 h 567"/>
                <a:gd name="T34" fmla="*/ 2147483647 w 371"/>
                <a:gd name="T35" fmla="*/ 2147483647 h 567"/>
                <a:gd name="T36" fmla="*/ 2147483647 w 371"/>
                <a:gd name="T37" fmla="*/ 2147483647 h 567"/>
                <a:gd name="T38" fmla="*/ 0 w 371"/>
                <a:gd name="T39" fmla="*/ 2147483647 h 5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71"/>
                <a:gd name="T61" fmla="*/ 0 h 567"/>
                <a:gd name="T62" fmla="*/ 371 w 371"/>
                <a:gd name="T63" fmla="*/ 567 h 5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71" h="567">
                  <a:moveTo>
                    <a:pt x="0" y="324"/>
                  </a:moveTo>
                  <a:lnTo>
                    <a:pt x="53" y="353"/>
                  </a:lnTo>
                  <a:lnTo>
                    <a:pt x="39" y="381"/>
                  </a:lnTo>
                  <a:lnTo>
                    <a:pt x="64" y="475"/>
                  </a:lnTo>
                  <a:lnTo>
                    <a:pt x="22" y="492"/>
                  </a:lnTo>
                  <a:lnTo>
                    <a:pt x="71" y="567"/>
                  </a:lnTo>
                  <a:lnTo>
                    <a:pt x="183" y="544"/>
                  </a:lnTo>
                  <a:lnTo>
                    <a:pt x="195" y="516"/>
                  </a:lnTo>
                  <a:lnTo>
                    <a:pt x="247" y="506"/>
                  </a:lnTo>
                  <a:lnTo>
                    <a:pt x="324" y="442"/>
                  </a:lnTo>
                  <a:lnTo>
                    <a:pt x="297" y="374"/>
                  </a:lnTo>
                  <a:lnTo>
                    <a:pt x="334" y="281"/>
                  </a:lnTo>
                  <a:lnTo>
                    <a:pt x="369" y="274"/>
                  </a:lnTo>
                  <a:lnTo>
                    <a:pt x="371" y="143"/>
                  </a:lnTo>
                  <a:lnTo>
                    <a:pt x="93" y="0"/>
                  </a:lnTo>
                  <a:lnTo>
                    <a:pt x="56" y="14"/>
                  </a:lnTo>
                  <a:lnTo>
                    <a:pt x="56" y="69"/>
                  </a:lnTo>
                  <a:lnTo>
                    <a:pt x="93" y="108"/>
                  </a:lnTo>
                  <a:lnTo>
                    <a:pt x="71" y="233"/>
                  </a:lnTo>
                  <a:lnTo>
                    <a:pt x="0" y="324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12" name="Freeform 185"/>
            <p:cNvSpPr>
              <a:spLocks noChangeAspect="1"/>
            </p:cNvSpPr>
            <p:nvPr/>
          </p:nvSpPr>
          <p:spPr bwMode="invGray">
            <a:xfrm>
              <a:off x="4876799" y="3392785"/>
              <a:ext cx="179388" cy="249238"/>
            </a:xfrm>
            <a:custGeom>
              <a:avLst/>
              <a:gdLst>
                <a:gd name="T0" fmla="*/ 0 w 260"/>
                <a:gd name="T1" fmla="*/ 2147483647 h 301"/>
                <a:gd name="T2" fmla="*/ 2147483647 w 260"/>
                <a:gd name="T3" fmla="*/ 2147483647 h 301"/>
                <a:gd name="T4" fmla="*/ 2147483647 w 260"/>
                <a:gd name="T5" fmla="*/ 2147483647 h 301"/>
                <a:gd name="T6" fmla="*/ 2147483647 w 260"/>
                <a:gd name="T7" fmla="*/ 2147483647 h 301"/>
                <a:gd name="T8" fmla="*/ 2147483647 w 260"/>
                <a:gd name="T9" fmla="*/ 2147483647 h 301"/>
                <a:gd name="T10" fmla="*/ 2147483647 w 260"/>
                <a:gd name="T11" fmla="*/ 2147483647 h 301"/>
                <a:gd name="T12" fmla="*/ 2147483647 w 260"/>
                <a:gd name="T13" fmla="*/ 2147483647 h 301"/>
                <a:gd name="T14" fmla="*/ 2147483647 w 260"/>
                <a:gd name="T15" fmla="*/ 0 h 301"/>
                <a:gd name="T16" fmla="*/ 2147483647 w 260"/>
                <a:gd name="T17" fmla="*/ 0 h 301"/>
                <a:gd name="T18" fmla="*/ 2147483647 w 260"/>
                <a:gd name="T19" fmla="*/ 2147483647 h 301"/>
                <a:gd name="T20" fmla="*/ 2147483647 w 260"/>
                <a:gd name="T21" fmla="*/ 2147483647 h 301"/>
                <a:gd name="T22" fmla="*/ 2147483647 w 260"/>
                <a:gd name="T23" fmla="*/ 2147483647 h 301"/>
                <a:gd name="T24" fmla="*/ 2147483647 w 260"/>
                <a:gd name="T25" fmla="*/ 2147483647 h 301"/>
                <a:gd name="T26" fmla="*/ 2147483647 w 260"/>
                <a:gd name="T27" fmla="*/ 2147483647 h 301"/>
                <a:gd name="T28" fmla="*/ 2147483647 w 260"/>
                <a:gd name="T29" fmla="*/ 2147483647 h 301"/>
                <a:gd name="T30" fmla="*/ 2147483647 w 260"/>
                <a:gd name="T31" fmla="*/ 2147483647 h 301"/>
                <a:gd name="T32" fmla="*/ 0 w 260"/>
                <a:gd name="T33" fmla="*/ 2147483647 h 3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0"/>
                <a:gd name="T52" fmla="*/ 0 h 301"/>
                <a:gd name="T53" fmla="*/ 260 w 260"/>
                <a:gd name="T54" fmla="*/ 301 h 3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0" h="301">
                  <a:moveTo>
                    <a:pt x="0" y="263"/>
                  </a:moveTo>
                  <a:lnTo>
                    <a:pt x="27" y="301"/>
                  </a:lnTo>
                  <a:lnTo>
                    <a:pt x="62" y="289"/>
                  </a:lnTo>
                  <a:lnTo>
                    <a:pt x="115" y="293"/>
                  </a:lnTo>
                  <a:lnTo>
                    <a:pt x="163" y="261"/>
                  </a:lnTo>
                  <a:lnTo>
                    <a:pt x="177" y="201"/>
                  </a:lnTo>
                  <a:lnTo>
                    <a:pt x="228" y="151"/>
                  </a:lnTo>
                  <a:lnTo>
                    <a:pt x="260" y="0"/>
                  </a:lnTo>
                  <a:lnTo>
                    <a:pt x="200" y="0"/>
                  </a:lnTo>
                  <a:lnTo>
                    <a:pt x="171" y="27"/>
                  </a:lnTo>
                  <a:lnTo>
                    <a:pt x="165" y="75"/>
                  </a:lnTo>
                  <a:lnTo>
                    <a:pt x="73" y="53"/>
                  </a:lnTo>
                  <a:lnTo>
                    <a:pt x="71" y="85"/>
                  </a:lnTo>
                  <a:lnTo>
                    <a:pt x="107" y="87"/>
                  </a:lnTo>
                  <a:lnTo>
                    <a:pt x="96" y="206"/>
                  </a:lnTo>
                  <a:lnTo>
                    <a:pt x="51" y="192"/>
                  </a:lnTo>
                  <a:lnTo>
                    <a:pt x="0" y="263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13" name="Freeform 186"/>
            <p:cNvSpPr>
              <a:spLocks noChangeAspect="1"/>
            </p:cNvSpPr>
            <p:nvPr/>
          </p:nvSpPr>
          <p:spPr bwMode="invGray">
            <a:xfrm>
              <a:off x="4903787" y="3349923"/>
              <a:ext cx="454025" cy="530225"/>
            </a:xfrm>
            <a:custGeom>
              <a:avLst/>
              <a:gdLst>
                <a:gd name="T0" fmla="*/ 0 w 659"/>
                <a:gd name="T1" fmla="*/ 2147483647 h 635"/>
                <a:gd name="T2" fmla="*/ 2147483647 w 659"/>
                <a:gd name="T3" fmla="*/ 2147483647 h 635"/>
                <a:gd name="T4" fmla="*/ 2147483647 w 659"/>
                <a:gd name="T5" fmla="*/ 2147483647 h 635"/>
                <a:gd name="T6" fmla="*/ 2147483647 w 659"/>
                <a:gd name="T7" fmla="*/ 2147483647 h 635"/>
                <a:gd name="T8" fmla="*/ 2147483647 w 659"/>
                <a:gd name="T9" fmla="*/ 2147483647 h 635"/>
                <a:gd name="T10" fmla="*/ 2147483647 w 659"/>
                <a:gd name="T11" fmla="*/ 2147483647 h 635"/>
                <a:gd name="T12" fmla="*/ 2147483647 w 659"/>
                <a:gd name="T13" fmla="*/ 2147483647 h 635"/>
                <a:gd name="T14" fmla="*/ 2147483647 w 659"/>
                <a:gd name="T15" fmla="*/ 2147483647 h 635"/>
                <a:gd name="T16" fmla="*/ 2147483647 w 659"/>
                <a:gd name="T17" fmla="*/ 2147483647 h 635"/>
                <a:gd name="T18" fmla="*/ 2147483647 w 659"/>
                <a:gd name="T19" fmla="*/ 2147483647 h 635"/>
                <a:gd name="T20" fmla="*/ 2147483647 w 659"/>
                <a:gd name="T21" fmla="*/ 2147483647 h 635"/>
                <a:gd name="T22" fmla="*/ 2147483647 w 659"/>
                <a:gd name="T23" fmla="*/ 2147483647 h 635"/>
                <a:gd name="T24" fmla="*/ 2147483647 w 659"/>
                <a:gd name="T25" fmla="*/ 2147483647 h 635"/>
                <a:gd name="T26" fmla="*/ 2147483647 w 659"/>
                <a:gd name="T27" fmla="*/ 2147483647 h 635"/>
                <a:gd name="T28" fmla="*/ 2147483647 w 659"/>
                <a:gd name="T29" fmla="*/ 2147483647 h 635"/>
                <a:gd name="T30" fmla="*/ 2147483647 w 659"/>
                <a:gd name="T31" fmla="*/ 2147483647 h 635"/>
                <a:gd name="T32" fmla="*/ 2147483647 w 659"/>
                <a:gd name="T33" fmla="*/ 2147483647 h 635"/>
                <a:gd name="T34" fmla="*/ 2147483647 w 659"/>
                <a:gd name="T35" fmla="*/ 2147483647 h 635"/>
                <a:gd name="T36" fmla="*/ 2147483647 w 659"/>
                <a:gd name="T37" fmla="*/ 2147483647 h 635"/>
                <a:gd name="T38" fmla="*/ 2147483647 w 659"/>
                <a:gd name="T39" fmla="*/ 2147483647 h 635"/>
                <a:gd name="T40" fmla="*/ 2147483647 w 659"/>
                <a:gd name="T41" fmla="*/ 2147483647 h 635"/>
                <a:gd name="T42" fmla="*/ 2147483647 w 659"/>
                <a:gd name="T43" fmla="*/ 2147483647 h 635"/>
                <a:gd name="T44" fmla="*/ 2147483647 w 659"/>
                <a:gd name="T45" fmla="*/ 0 h 635"/>
                <a:gd name="T46" fmla="*/ 2147483647 w 659"/>
                <a:gd name="T47" fmla="*/ 2147483647 h 635"/>
                <a:gd name="T48" fmla="*/ 2147483647 w 659"/>
                <a:gd name="T49" fmla="*/ 0 h 635"/>
                <a:gd name="T50" fmla="*/ 2147483647 w 659"/>
                <a:gd name="T51" fmla="*/ 2147483647 h 635"/>
                <a:gd name="T52" fmla="*/ 2147483647 w 659"/>
                <a:gd name="T53" fmla="*/ 2147483647 h 635"/>
                <a:gd name="T54" fmla="*/ 2147483647 w 659"/>
                <a:gd name="T55" fmla="*/ 2147483647 h 635"/>
                <a:gd name="T56" fmla="*/ 2147483647 w 659"/>
                <a:gd name="T57" fmla="*/ 2147483647 h 635"/>
                <a:gd name="T58" fmla="*/ 2147483647 w 659"/>
                <a:gd name="T59" fmla="*/ 2147483647 h 635"/>
                <a:gd name="T60" fmla="*/ 2147483647 w 659"/>
                <a:gd name="T61" fmla="*/ 2147483647 h 635"/>
                <a:gd name="T62" fmla="*/ 0 w 659"/>
                <a:gd name="T63" fmla="*/ 2147483647 h 6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59"/>
                <a:gd name="T97" fmla="*/ 0 h 635"/>
                <a:gd name="T98" fmla="*/ 659 w 659"/>
                <a:gd name="T99" fmla="*/ 635 h 6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59" h="635">
                  <a:moveTo>
                    <a:pt x="0" y="377"/>
                  </a:moveTo>
                  <a:lnTo>
                    <a:pt x="2" y="394"/>
                  </a:lnTo>
                  <a:lnTo>
                    <a:pt x="134" y="377"/>
                  </a:lnTo>
                  <a:lnTo>
                    <a:pt x="192" y="457"/>
                  </a:lnTo>
                  <a:lnTo>
                    <a:pt x="241" y="453"/>
                  </a:lnTo>
                  <a:lnTo>
                    <a:pt x="252" y="416"/>
                  </a:lnTo>
                  <a:lnTo>
                    <a:pt x="296" y="414"/>
                  </a:lnTo>
                  <a:lnTo>
                    <a:pt x="329" y="437"/>
                  </a:lnTo>
                  <a:lnTo>
                    <a:pt x="336" y="560"/>
                  </a:lnTo>
                  <a:lnTo>
                    <a:pt x="407" y="553"/>
                  </a:lnTo>
                  <a:lnTo>
                    <a:pt x="606" y="635"/>
                  </a:lnTo>
                  <a:lnTo>
                    <a:pt x="605" y="598"/>
                  </a:lnTo>
                  <a:lnTo>
                    <a:pt x="566" y="581"/>
                  </a:lnTo>
                  <a:lnTo>
                    <a:pt x="573" y="491"/>
                  </a:lnTo>
                  <a:lnTo>
                    <a:pt x="636" y="459"/>
                  </a:lnTo>
                  <a:lnTo>
                    <a:pt x="597" y="398"/>
                  </a:lnTo>
                  <a:lnTo>
                    <a:pt x="590" y="294"/>
                  </a:lnTo>
                  <a:lnTo>
                    <a:pt x="583" y="268"/>
                  </a:lnTo>
                  <a:lnTo>
                    <a:pt x="606" y="222"/>
                  </a:lnTo>
                  <a:lnTo>
                    <a:pt x="636" y="135"/>
                  </a:lnTo>
                  <a:lnTo>
                    <a:pt x="659" y="102"/>
                  </a:lnTo>
                  <a:lnTo>
                    <a:pt x="646" y="52"/>
                  </a:lnTo>
                  <a:lnTo>
                    <a:pt x="531" y="0"/>
                  </a:lnTo>
                  <a:lnTo>
                    <a:pt x="320" y="30"/>
                  </a:lnTo>
                  <a:lnTo>
                    <a:pt x="252" y="0"/>
                  </a:lnTo>
                  <a:lnTo>
                    <a:pt x="221" y="50"/>
                  </a:lnTo>
                  <a:lnTo>
                    <a:pt x="189" y="201"/>
                  </a:lnTo>
                  <a:lnTo>
                    <a:pt x="138" y="251"/>
                  </a:lnTo>
                  <a:lnTo>
                    <a:pt x="124" y="311"/>
                  </a:lnTo>
                  <a:lnTo>
                    <a:pt x="76" y="343"/>
                  </a:lnTo>
                  <a:lnTo>
                    <a:pt x="23" y="339"/>
                  </a:lnTo>
                  <a:lnTo>
                    <a:pt x="0" y="377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14" name="Freeform 187"/>
            <p:cNvSpPr>
              <a:spLocks noChangeAspect="1"/>
            </p:cNvSpPr>
            <p:nvPr/>
          </p:nvSpPr>
          <p:spPr bwMode="invGray">
            <a:xfrm>
              <a:off x="5383212" y="2437110"/>
              <a:ext cx="58737" cy="31750"/>
            </a:xfrm>
            <a:custGeom>
              <a:avLst/>
              <a:gdLst>
                <a:gd name="T0" fmla="*/ 0 w 82"/>
                <a:gd name="T1" fmla="*/ 2147483647 h 43"/>
                <a:gd name="T2" fmla="*/ 2147483647 w 82"/>
                <a:gd name="T3" fmla="*/ 2147483647 h 43"/>
                <a:gd name="T4" fmla="*/ 2147483647 w 82"/>
                <a:gd name="T5" fmla="*/ 0 h 43"/>
                <a:gd name="T6" fmla="*/ 0 w 82"/>
                <a:gd name="T7" fmla="*/ 2147483647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43"/>
                <a:gd name="T14" fmla="*/ 82 w 82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43">
                  <a:moveTo>
                    <a:pt x="0" y="22"/>
                  </a:moveTo>
                  <a:lnTo>
                    <a:pt x="29" y="43"/>
                  </a:lnTo>
                  <a:lnTo>
                    <a:pt x="82" y="0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15" name="Freeform 188"/>
            <p:cNvSpPr>
              <a:spLocks noChangeAspect="1"/>
            </p:cNvSpPr>
            <p:nvPr/>
          </p:nvSpPr>
          <p:spPr bwMode="invGray">
            <a:xfrm>
              <a:off x="4632324" y="3141960"/>
              <a:ext cx="65088" cy="174625"/>
            </a:xfrm>
            <a:custGeom>
              <a:avLst/>
              <a:gdLst>
                <a:gd name="T0" fmla="*/ 0 w 94"/>
                <a:gd name="T1" fmla="*/ 2147483647 h 214"/>
                <a:gd name="T2" fmla="*/ 2147483647 w 94"/>
                <a:gd name="T3" fmla="*/ 2147483647 h 214"/>
                <a:gd name="T4" fmla="*/ 2147483647 w 94"/>
                <a:gd name="T5" fmla="*/ 2147483647 h 214"/>
                <a:gd name="T6" fmla="*/ 2147483647 w 94"/>
                <a:gd name="T7" fmla="*/ 2147483647 h 214"/>
                <a:gd name="T8" fmla="*/ 2147483647 w 94"/>
                <a:gd name="T9" fmla="*/ 0 h 214"/>
                <a:gd name="T10" fmla="*/ 2147483647 w 94"/>
                <a:gd name="T11" fmla="*/ 2147483647 h 214"/>
                <a:gd name="T12" fmla="*/ 0 w 94"/>
                <a:gd name="T13" fmla="*/ 2147483647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"/>
                <a:gd name="T22" fmla="*/ 0 h 214"/>
                <a:gd name="T23" fmla="*/ 94 w 94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" h="214">
                  <a:moveTo>
                    <a:pt x="0" y="52"/>
                  </a:moveTo>
                  <a:lnTo>
                    <a:pt x="36" y="214"/>
                  </a:lnTo>
                  <a:lnTo>
                    <a:pt x="67" y="212"/>
                  </a:lnTo>
                  <a:lnTo>
                    <a:pt x="94" y="25"/>
                  </a:lnTo>
                  <a:lnTo>
                    <a:pt x="67" y="0"/>
                  </a:lnTo>
                  <a:lnTo>
                    <a:pt x="50" y="16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16" name="Freeform 189"/>
            <p:cNvSpPr>
              <a:spLocks noChangeAspect="1"/>
            </p:cNvSpPr>
            <p:nvPr/>
          </p:nvSpPr>
          <p:spPr bwMode="invGray">
            <a:xfrm>
              <a:off x="4833937" y="3434060"/>
              <a:ext cx="46037" cy="39688"/>
            </a:xfrm>
            <a:custGeom>
              <a:avLst/>
              <a:gdLst>
                <a:gd name="T0" fmla="*/ 0 w 62"/>
                <a:gd name="T1" fmla="*/ 2147483647 h 43"/>
                <a:gd name="T2" fmla="*/ 2147483647 w 62"/>
                <a:gd name="T3" fmla="*/ 2147483647 h 43"/>
                <a:gd name="T4" fmla="*/ 2147483647 w 62"/>
                <a:gd name="T5" fmla="*/ 0 h 43"/>
                <a:gd name="T6" fmla="*/ 2147483647 w 62"/>
                <a:gd name="T7" fmla="*/ 2147483647 h 43"/>
                <a:gd name="T8" fmla="*/ 0 w 62"/>
                <a:gd name="T9" fmla="*/ 2147483647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43"/>
                <a:gd name="T17" fmla="*/ 62 w 62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43">
                  <a:moveTo>
                    <a:pt x="0" y="43"/>
                  </a:moveTo>
                  <a:lnTo>
                    <a:pt x="5" y="1"/>
                  </a:lnTo>
                  <a:lnTo>
                    <a:pt x="62" y="0"/>
                  </a:lnTo>
                  <a:lnTo>
                    <a:pt x="62" y="38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17" name="Freeform 190"/>
            <p:cNvSpPr>
              <a:spLocks noChangeAspect="1"/>
            </p:cNvSpPr>
            <p:nvPr/>
          </p:nvSpPr>
          <p:spPr bwMode="invGray">
            <a:xfrm>
              <a:off x="5399087" y="2978448"/>
              <a:ext cx="360362" cy="422275"/>
            </a:xfrm>
            <a:custGeom>
              <a:avLst/>
              <a:gdLst>
                <a:gd name="T0" fmla="*/ 0 w 524"/>
                <a:gd name="T1" fmla="*/ 2147483647 h 509"/>
                <a:gd name="T2" fmla="*/ 2147483647 w 524"/>
                <a:gd name="T3" fmla="*/ 2147483647 h 509"/>
                <a:gd name="T4" fmla="*/ 2147483647 w 524"/>
                <a:gd name="T5" fmla="*/ 2147483647 h 509"/>
                <a:gd name="T6" fmla="*/ 2147483647 w 524"/>
                <a:gd name="T7" fmla="*/ 2147483647 h 509"/>
                <a:gd name="T8" fmla="*/ 2147483647 w 524"/>
                <a:gd name="T9" fmla="*/ 2147483647 h 509"/>
                <a:gd name="T10" fmla="*/ 2147483647 w 524"/>
                <a:gd name="T11" fmla="*/ 0 h 509"/>
                <a:gd name="T12" fmla="*/ 2147483647 w 524"/>
                <a:gd name="T13" fmla="*/ 2147483647 h 509"/>
                <a:gd name="T14" fmla="*/ 2147483647 w 524"/>
                <a:gd name="T15" fmla="*/ 2147483647 h 509"/>
                <a:gd name="T16" fmla="*/ 2147483647 w 524"/>
                <a:gd name="T17" fmla="*/ 2147483647 h 509"/>
                <a:gd name="T18" fmla="*/ 2147483647 w 524"/>
                <a:gd name="T19" fmla="*/ 2147483647 h 509"/>
                <a:gd name="T20" fmla="*/ 2147483647 w 524"/>
                <a:gd name="T21" fmla="*/ 2147483647 h 509"/>
                <a:gd name="T22" fmla="*/ 2147483647 w 524"/>
                <a:gd name="T23" fmla="*/ 2147483647 h 509"/>
                <a:gd name="T24" fmla="*/ 2147483647 w 524"/>
                <a:gd name="T25" fmla="*/ 2147483647 h 509"/>
                <a:gd name="T26" fmla="*/ 2147483647 w 524"/>
                <a:gd name="T27" fmla="*/ 2147483647 h 509"/>
                <a:gd name="T28" fmla="*/ 2147483647 w 524"/>
                <a:gd name="T29" fmla="*/ 2147483647 h 509"/>
                <a:gd name="T30" fmla="*/ 2147483647 w 524"/>
                <a:gd name="T31" fmla="*/ 2147483647 h 509"/>
                <a:gd name="T32" fmla="*/ 2147483647 w 524"/>
                <a:gd name="T33" fmla="*/ 2147483647 h 509"/>
                <a:gd name="T34" fmla="*/ 0 w 524"/>
                <a:gd name="T35" fmla="*/ 2147483647 h 5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4"/>
                <a:gd name="T55" fmla="*/ 0 h 509"/>
                <a:gd name="T56" fmla="*/ 524 w 524"/>
                <a:gd name="T57" fmla="*/ 509 h 50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4" h="509">
                  <a:moveTo>
                    <a:pt x="0" y="356"/>
                  </a:moveTo>
                  <a:lnTo>
                    <a:pt x="40" y="329"/>
                  </a:lnTo>
                  <a:lnTo>
                    <a:pt x="44" y="265"/>
                  </a:lnTo>
                  <a:lnTo>
                    <a:pt x="112" y="181"/>
                  </a:lnTo>
                  <a:lnTo>
                    <a:pt x="139" y="33"/>
                  </a:lnTo>
                  <a:lnTo>
                    <a:pt x="193" y="0"/>
                  </a:lnTo>
                  <a:lnTo>
                    <a:pt x="232" y="102"/>
                  </a:lnTo>
                  <a:lnTo>
                    <a:pt x="348" y="188"/>
                  </a:lnTo>
                  <a:lnTo>
                    <a:pt x="307" y="240"/>
                  </a:lnTo>
                  <a:lnTo>
                    <a:pt x="345" y="253"/>
                  </a:lnTo>
                  <a:lnTo>
                    <a:pt x="387" y="316"/>
                  </a:lnTo>
                  <a:lnTo>
                    <a:pt x="524" y="350"/>
                  </a:lnTo>
                  <a:lnTo>
                    <a:pt x="418" y="455"/>
                  </a:lnTo>
                  <a:lnTo>
                    <a:pt x="309" y="493"/>
                  </a:lnTo>
                  <a:lnTo>
                    <a:pt x="210" y="509"/>
                  </a:lnTo>
                  <a:lnTo>
                    <a:pt x="100" y="470"/>
                  </a:lnTo>
                  <a:lnTo>
                    <a:pt x="61" y="398"/>
                  </a:lnTo>
                  <a:lnTo>
                    <a:pt x="0" y="356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18" name="Freeform 191"/>
            <p:cNvSpPr>
              <a:spLocks noChangeAspect="1"/>
            </p:cNvSpPr>
            <p:nvPr/>
          </p:nvSpPr>
          <p:spPr bwMode="invGray">
            <a:xfrm>
              <a:off x="5610224" y="3135610"/>
              <a:ext cx="39688" cy="52388"/>
            </a:xfrm>
            <a:custGeom>
              <a:avLst/>
              <a:gdLst>
                <a:gd name="T0" fmla="*/ 0 w 55"/>
                <a:gd name="T1" fmla="*/ 2147483647 h 65"/>
                <a:gd name="T2" fmla="*/ 2147483647 w 55"/>
                <a:gd name="T3" fmla="*/ 2147483647 h 65"/>
                <a:gd name="T4" fmla="*/ 2147483647 w 55"/>
                <a:gd name="T5" fmla="*/ 2147483647 h 65"/>
                <a:gd name="T6" fmla="*/ 2147483647 w 55"/>
                <a:gd name="T7" fmla="*/ 2147483647 h 65"/>
                <a:gd name="T8" fmla="*/ 2147483647 w 55"/>
                <a:gd name="T9" fmla="*/ 2147483647 h 65"/>
                <a:gd name="T10" fmla="*/ 2147483647 w 55"/>
                <a:gd name="T11" fmla="*/ 0 h 65"/>
                <a:gd name="T12" fmla="*/ 0 w 55"/>
                <a:gd name="T13" fmla="*/ 2147483647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65"/>
                <a:gd name="T23" fmla="*/ 55 w 55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65">
                  <a:moveTo>
                    <a:pt x="0" y="52"/>
                  </a:moveTo>
                  <a:lnTo>
                    <a:pt x="38" y="65"/>
                  </a:lnTo>
                  <a:lnTo>
                    <a:pt x="52" y="44"/>
                  </a:lnTo>
                  <a:lnTo>
                    <a:pt x="25" y="41"/>
                  </a:lnTo>
                  <a:lnTo>
                    <a:pt x="55" y="25"/>
                  </a:lnTo>
                  <a:lnTo>
                    <a:pt x="41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19" name="Freeform 192"/>
            <p:cNvSpPr>
              <a:spLocks noChangeAspect="1"/>
            </p:cNvSpPr>
            <p:nvPr/>
          </p:nvSpPr>
          <p:spPr bwMode="invGray">
            <a:xfrm>
              <a:off x="4818062" y="3434060"/>
              <a:ext cx="133350" cy="177800"/>
            </a:xfrm>
            <a:custGeom>
              <a:avLst/>
              <a:gdLst>
                <a:gd name="T0" fmla="*/ 0 w 192"/>
                <a:gd name="T1" fmla="*/ 2147483647 h 211"/>
                <a:gd name="T2" fmla="*/ 2147483647 w 192"/>
                <a:gd name="T3" fmla="*/ 2147483647 h 211"/>
                <a:gd name="T4" fmla="*/ 2147483647 w 192"/>
                <a:gd name="T5" fmla="*/ 2147483647 h 211"/>
                <a:gd name="T6" fmla="*/ 2147483647 w 192"/>
                <a:gd name="T7" fmla="*/ 2147483647 h 211"/>
                <a:gd name="T8" fmla="*/ 2147483647 w 192"/>
                <a:gd name="T9" fmla="*/ 2147483647 h 211"/>
                <a:gd name="T10" fmla="*/ 2147483647 w 192"/>
                <a:gd name="T11" fmla="*/ 0 h 211"/>
                <a:gd name="T12" fmla="*/ 2147483647 w 192"/>
                <a:gd name="T13" fmla="*/ 2147483647 h 211"/>
                <a:gd name="T14" fmla="*/ 2147483647 w 192"/>
                <a:gd name="T15" fmla="*/ 2147483647 h 211"/>
                <a:gd name="T16" fmla="*/ 2147483647 w 192"/>
                <a:gd name="T17" fmla="*/ 2147483647 h 211"/>
                <a:gd name="T18" fmla="*/ 2147483647 w 192"/>
                <a:gd name="T19" fmla="*/ 2147483647 h 211"/>
                <a:gd name="T20" fmla="*/ 2147483647 w 192"/>
                <a:gd name="T21" fmla="*/ 2147483647 h 211"/>
                <a:gd name="T22" fmla="*/ 2147483647 w 192"/>
                <a:gd name="T23" fmla="*/ 2147483647 h 211"/>
                <a:gd name="T24" fmla="*/ 0 w 192"/>
                <a:gd name="T25" fmla="*/ 2147483647 h 2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2"/>
                <a:gd name="T40" fmla="*/ 0 h 211"/>
                <a:gd name="T41" fmla="*/ 192 w 192"/>
                <a:gd name="T42" fmla="*/ 211 h 2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2" h="211">
                  <a:moveTo>
                    <a:pt x="0" y="100"/>
                  </a:moveTo>
                  <a:lnTo>
                    <a:pt x="21" y="67"/>
                  </a:lnTo>
                  <a:lnTo>
                    <a:pt x="36" y="70"/>
                  </a:lnTo>
                  <a:lnTo>
                    <a:pt x="26" y="43"/>
                  </a:lnTo>
                  <a:lnTo>
                    <a:pt x="88" y="38"/>
                  </a:lnTo>
                  <a:lnTo>
                    <a:pt x="88" y="0"/>
                  </a:lnTo>
                  <a:lnTo>
                    <a:pt x="158" y="1"/>
                  </a:lnTo>
                  <a:lnTo>
                    <a:pt x="156" y="33"/>
                  </a:lnTo>
                  <a:lnTo>
                    <a:pt x="192" y="35"/>
                  </a:lnTo>
                  <a:lnTo>
                    <a:pt x="181" y="154"/>
                  </a:lnTo>
                  <a:lnTo>
                    <a:pt x="136" y="140"/>
                  </a:lnTo>
                  <a:lnTo>
                    <a:pt x="85" y="211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20" name="Freeform 193"/>
            <p:cNvSpPr>
              <a:spLocks noChangeAspect="1"/>
            </p:cNvSpPr>
            <p:nvPr/>
          </p:nvSpPr>
          <p:spPr bwMode="invGray">
            <a:xfrm>
              <a:off x="4210049" y="3105448"/>
              <a:ext cx="73025" cy="19050"/>
            </a:xfrm>
            <a:custGeom>
              <a:avLst/>
              <a:gdLst>
                <a:gd name="T0" fmla="*/ 0 w 103"/>
                <a:gd name="T1" fmla="*/ 2147483647 h 21"/>
                <a:gd name="T2" fmla="*/ 2147483647 w 103"/>
                <a:gd name="T3" fmla="*/ 0 h 21"/>
                <a:gd name="T4" fmla="*/ 2147483647 w 103"/>
                <a:gd name="T5" fmla="*/ 2147483647 h 21"/>
                <a:gd name="T6" fmla="*/ 0 w 103"/>
                <a:gd name="T7" fmla="*/ 2147483647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"/>
                <a:gd name="T13" fmla="*/ 0 h 21"/>
                <a:gd name="T14" fmla="*/ 103 w 103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" h="21">
                  <a:moveTo>
                    <a:pt x="0" y="21"/>
                  </a:moveTo>
                  <a:lnTo>
                    <a:pt x="4" y="0"/>
                  </a:lnTo>
                  <a:lnTo>
                    <a:pt x="103" y="8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21" name="Freeform 194"/>
            <p:cNvSpPr>
              <a:spLocks noChangeAspect="1"/>
            </p:cNvSpPr>
            <p:nvPr/>
          </p:nvSpPr>
          <p:spPr bwMode="invGray">
            <a:xfrm>
              <a:off x="4537074" y="3175298"/>
              <a:ext cx="101600" cy="185737"/>
            </a:xfrm>
            <a:custGeom>
              <a:avLst/>
              <a:gdLst>
                <a:gd name="T0" fmla="*/ 0 w 148"/>
                <a:gd name="T1" fmla="*/ 2147483647 h 225"/>
                <a:gd name="T2" fmla="*/ 2147483647 w 148"/>
                <a:gd name="T3" fmla="*/ 2147483647 h 225"/>
                <a:gd name="T4" fmla="*/ 2147483647 w 148"/>
                <a:gd name="T5" fmla="*/ 2147483647 h 225"/>
                <a:gd name="T6" fmla="*/ 2147483647 w 148"/>
                <a:gd name="T7" fmla="*/ 0 h 225"/>
                <a:gd name="T8" fmla="*/ 2147483647 w 148"/>
                <a:gd name="T9" fmla="*/ 2147483647 h 225"/>
                <a:gd name="T10" fmla="*/ 2147483647 w 148"/>
                <a:gd name="T11" fmla="*/ 2147483647 h 225"/>
                <a:gd name="T12" fmla="*/ 0 w 148"/>
                <a:gd name="T13" fmla="*/ 2147483647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8"/>
                <a:gd name="T22" fmla="*/ 0 h 225"/>
                <a:gd name="T23" fmla="*/ 148 w 148"/>
                <a:gd name="T24" fmla="*/ 225 h 2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8" h="225">
                  <a:moveTo>
                    <a:pt x="0" y="212"/>
                  </a:moveTo>
                  <a:lnTo>
                    <a:pt x="13" y="57"/>
                  </a:lnTo>
                  <a:lnTo>
                    <a:pt x="6" y="9"/>
                  </a:lnTo>
                  <a:lnTo>
                    <a:pt x="99" y="0"/>
                  </a:lnTo>
                  <a:lnTo>
                    <a:pt x="148" y="177"/>
                  </a:lnTo>
                  <a:lnTo>
                    <a:pt x="38" y="225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22" name="Freeform 195"/>
            <p:cNvSpPr>
              <a:spLocks noChangeAspect="1"/>
            </p:cNvSpPr>
            <p:nvPr/>
          </p:nvSpPr>
          <p:spPr bwMode="invGray">
            <a:xfrm>
              <a:off x="4249737" y="3135610"/>
              <a:ext cx="176212" cy="152400"/>
            </a:xfrm>
            <a:custGeom>
              <a:avLst/>
              <a:gdLst>
                <a:gd name="T0" fmla="*/ 0 w 254"/>
                <a:gd name="T1" fmla="*/ 2147483647 h 186"/>
                <a:gd name="T2" fmla="*/ 2147483647 w 254"/>
                <a:gd name="T3" fmla="*/ 2147483647 h 186"/>
                <a:gd name="T4" fmla="*/ 2147483647 w 254"/>
                <a:gd name="T5" fmla="*/ 0 h 186"/>
                <a:gd name="T6" fmla="*/ 2147483647 w 254"/>
                <a:gd name="T7" fmla="*/ 2147483647 h 186"/>
                <a:gd name="T8" fmla="*/ 2147483647 w 254"/>
                <a:gd name="T9" fmla="*/ 2147483647 h 186"/>
                <a:gd name="T10" fmla="*/ 2147483647 w 254"/>
                <a:gd name="T11" fmla="*/ 2147483647 h 186"/>
                <a:gd name="T12" fmla="*/ 2147483647 w 254"/>
                <a:gd name="T13" fmla="*/ 2147483647 h 186"/>
                <a:gd name="T14" fmla="*/ 2147483647 w 254"/>
                <a:gd name="T15" fmla="*/ 2147483647 h 186"/>
                <a:gd name="T16" fmla="*/ 2147483647 w 254"/>
                <a:gd name="T17" fmla="*/ 2147483647 h 186"/>
                <a:gd name="T18" fmla="*/ 2147483647 w 254"/>
                <a:gd name="T19" fmla="*/ 2147483647 h 186"/>
                <a:gd name="T20" fmla="*/ 2147483647 w 254"/>
                <a:gd name="T21" fmla="*/ 2147483647 h 186"/>
                <a:gd name="T22" fmla="*/ 2147483647 w 254"/>
                <a:gd name="T23" fmla="*/ 2147483647 h 186"/>
                <a:gd name="T24" fmla="*/ 2147483647 w 254"/>
                <a:gd name="T25" fmla="*/ 2147483647 h 186"/>
                <a:gd name="T26" fmla="*/ 2147483647 w 254"/>
                <a:gd name="T27" fmla="*/ 2147483647 h 186"/>
                <a:gd name="T28" fmla="*/ 2147483647 w 254"/>
                <a:gd name="T29" fmla="*/ 2147483647 h 186"/>
                <a:gd name="T30" fmla="*/ 0 w 254"/>
                <a:gd name="T31" fmla="*/ 2147483647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4"/>
                <a:gd name="T49" fmla="*/ 0 h 186"/>
                <a:gd name="T50" fmla="*/ 254 w 254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4" h="186">
                  <a:moveTo>
                    <a:pt x="0" y="62"/>
                  </a:moveTo>
                  <a:lnTo>
                    <a:pt x="43" y="35"/>
                  </a:lnTo>
                  <a:lnTo>
                    <a:pt x="44" y="0"/>
                  </a:lnTo>
                  <a:lnTo>
                    <a:pt x="127" y="8"/>
                  </a:lnTo>
                  <a:lnTo>
                    <a:pt x="149" y="25"/>
                  </a:lnTo>
                  <a:lnTo>
                    <a:pt x="208" y="5"/>
                  </a:lnTo>
                  <a:lnTo>
                    <a:pt x="243" y="88"/>
                  </a:lnTo>
                  <a:lnTo>
                    <a:pt x="254" y="151"/>
                  </a:lnTo>
                  <a:lnTo>
                    <a:pt x="232" y="146"/>
                  </a:lnTo>
                  <a:lnTo>
                    <a:pt x="226" y="180"/>
                  </a:lnTo>
                  <a:lnTo>
                    <a:pt x="190" y="186"/>
                  </a:lnTo>
                  <a:lnTo>
                    <a:pt x="188" y="151"/>
                  </a:lnTo>
                  <a:lnTo>
                    <a:pt x="166" y="150"/>
                  </a:lnTo>
                  <a:lnTo>
                    <a:pt x="132" y="97"/>
                  </a:lnTo>
                  <a:lnTo>
                    <a:pt x="60" y="126"/>
                  </a:lnTo>
                  <a:lnTo>
                    <a:pt x="0" y="62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23" name="Freeform 197"/>
            <p:cNvSpPr>
              <a:spLocks noChangeAspect="1"/>
            </p:cNvSpPr>
            <p:nvPr/>
          </p:nvSpPr>
          <p:spPr bwMode="invGray">
            <a:xfrm>
              <a:off x="5422899" y="2518073"/>
              <a:ext cx="36513" cy="119062"/>
            </a:xfrm>
            <a:custGeom>
              <a:avLst/>
              <a:gdLst>
                <a:gd name="T0" fmla="*/ 0 w 55"/>
                <a:gd name="T1" fmla="*/ 2147483647 h 147"/>
                <a:gd name="T2" fmla="*/ 2147483647 w 55"/>
                <a:gd name="T3" fmla="*/ 2147483647 h 147"/>
                <a:gd name="T4" fmla="*/ 2147483647 w 55"/>
                <a:gd name="T5" fmla="*/ 2147483647 h 147"/>
                <a:gd name="T6" fmla="*/ 2147483647 w 55"/>
                <a:gd name="T7" fmla="*/ 2147483647 h 147"/>
                <a:gd name="T8" fmla="*/ 2147483647 w 55"/>
                <a:gd name="T9" fmla="*/ 2147483647 h 147"/>
                <a:gd name="T10" fmla="*/ 2147483647 w 55"/>
                <a:gd name="T11" fmla="*/ 2147483647 h 147"/>
                <a:gd name="T12" fmla="*/ 2147483647 w 55"/>
                <a:gd name="T13" fmla="*/ 2147483647 h 147"/>
                <a:gd name="T14" fmla="*/ 2147483647 w 55"/>
                <a:gd name="T15" fmla="*/ 0 h 147"/>
                <a:gd name="T16" fmla="*/ 2147483647 w 55"/>
                <a:gd name="T17" fmla="*/ 2147483647 h 147"/>
                <a:gd name="T18" fmla="*/ 0 w 55"/>
                <a:gd name="T19" fmla="*/ 2147483647 h 1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147"/>
                <a:gd name="T32" fmla="*/ 55 w 55"/>
                <a:gd name="T33" fmla="*/ 147 h 1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147">
                  <a:moveTo>
                    <a:pt x="0" y="74"/>
                  </a:moveTo>
                  <a:lnTo>
                    <a:pt x="30" y="147"/>
                  </a:lnTo>
                  <a:lnTo>
                    <a:pt x="33" y="145"/>
                  </a:lnTo>
                  <a:lnTo>
                    <a:pt x="49" y="66"/>
                  </a:lnTo>
                  <a:lnTo>
                    <a:pt x="27" y="72"/>
                  </a:lnTo>
                  <a:lnTo>
                    <a:pt x="33" y="37"/>
                  </a:lnTo>
                  <a:lnTo>
                    <a:pt x="50" y="20"/>
                  </a:lnTo>
                  <a:lnTo>
                    <a:pt x="55" y="0"/>
                  </a:lnTo>
                  <a:lnTo>
                    <a:pt x="36" y="3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24" name="Freeform 198"/>
            <p:cNvSpPr>
              <a:spLocks noChangeAspect="1"/>
            </p:cNvSpPr>
            <p:nvPr/>
          </p:nvSpPr>
          <p:spPr bwMode="invGray">
            <a:xfrm>
              <a:off x="4403724" y="3192760"/>
              <a:ext cx="142875" cy="179388"/>
            </a:xfrm>
            <a:custGeom>
              <a:avLst/>
              <a:gdLst>
                <a:gd name="T0" fmla="*/ 0 w 204"/>
                <a:gd name="T1" fmla="*/ 2147483647 h 219"/>
                <a:gd name="T2" fmla="*/ 2147483647 w 204"/>
                <a:gd name="T3" fmla="*/ 2147483647 h 219"/>
                <a:gd name="T4" fmla="*/ 2147483647 w 204"/>
                <a:gd name="T5" fmla="*/ 2147483647 h 219"/>
                <a:gd name="T6" fmla="*/ 2147483647 w 204"/>
                <a:gd name="T7" fmla="*/ 2147483647 h 219"/>
                <a:gd name="T8" fmla="*/ 2147483647 w 204"/>
                <a:gd name="T9" fmla="*/ 2147483647 h 219"/>
                <a:gd name="T10" fmla="*/ 2147483647 w 204"/>
                <a:gd name="T11" fmla="*/ 0 h 219"/>
                <a:gd name="T12" fmla="*/ 2147483647 w 204"/>
                <a:gd name="T13" fmla="*/ 2147483647 h 219"/>
                <a:gd name="T14" fmla="*/ 2147483647 w 204"/>
                <a:gd name="T15" fmla="*/ 2147483647 h 219"/>
                <a:gd name="T16" fmla="*/ 2147483647 w 204"/>
                <a:gd name="T17" fmla="*/ 2147483647 h 219"/>
                <a:gd name="T18" fmla="*/ 2147483647 w 204"/>
                <a:gd name="T19" fmla="*/ 2147483647 h 219"/>
                <a:gd name="T20" fmla="*/ 2147483647 w 204"/>
                <a:gd name="T21" fmla="*/ 2147483647 h 219"/>
                <a:gd name="T22" fmla="*/ 2147483647 w 204"/>
                <a:gd name="T23" fmla="*/ 2147483647 h 219"/>
                <a:gd name="T24" fmla="*/ 0 w 204"/>
                <a:gd name="T25" fmla="*/ 2147483647 h 2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4"/>
                <a:gd name="T40" fmla="*/ 0 h 219"/>
                <a:gd name="T41" fmla="*/ 204 w 204"/>
                <a:gd name="T42" fmla="*/ 219 h 2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4" h="219">
                  <a:moveTo>
                    <a:pt x="0" y="144"/>
                  </a:moveTo>
                  <a:lnTo>
                    <a:pt x="2" y="111"/>
                  </a:lnTo>
                  <a:lnTo>
                    <a:pt x="8" y="77"/>
                  </a:lnTo>
                  <a:lnTo>
                    <a:pt x="30" y="82"/>
                  </a:lnTo>
                  <a:lnTo>
                    <a:pt x="19" y="19"/>
                  </a:lnTo>
                  <a:lnTo>
                    <a:pt x="81" y="0"/>
                  </a:lnTo>
                  <a:lnTo>
                    <a:pt x="116" y="13"/>
                  </a:lnTo>
                  <a:lnTo>
                    <a:pt x="134" y="34"/>
                  </a:lnTo>
                  <a:lnTo>
                    <a:pt x="204" y="41"/>
                  </a:lnTo>
                  <a:lnTo>
                    <a:pt x="191" y="196"/>
                  </a:lnTo>
                  <a:lnTo>
                    <a:pt x="33" y="219"/>
                  </a:lnTo>
                  <a:lnTo>
                    <a:pt x="37" y="169"/>
                  </a:lnTo>
                  <a:lnTo>
                    <a:pt x="0" y="144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25" name="Freeform 199"/>
            <p:cNvSpPr>
              <a:spLocks noChangeAspect="1"/>
            </p:cNvSpPr>
            <p:nvPr/>
          </p:nvSpPr>
          <p:spPr bwMode="invGray">
            <a:xfrm>
              <a:off x="5441949" y="2511723"/>
              <a:ext cx="104775" cy="133350"/>
            </a:xfrm>
            <a:custGeom>
              <a:avLst/>
              <a:gdLst>
                <a:gd name="T0" fmla="*/ 0 w 152"/>
                <a:gd name="T1" fmla="*/ 2147483647 h 162"/>
                <a:gd name="T2" fmla="*/ 2147483647 w 152"/>
                <a:gd name="T3" fmla="*/ 2147483647 h 162"/>
                <a:gd name="T4" fmla="*/ 2147483647 w 152"/>
                <a:gd name="T5" fmla="*/ 2147483647 h 162"/>
                <a:gd name="T6" fmla="*/ 2147483647 w 152"/>
                <a:gd name="T7" fmla="*/ 2147483647 h 162"/>
                <a:gd name="T8" fmla="*/ 2147483647 w 152"/>
                <a:gd name="T9" fmla="*/ 0 h 162"/>
                <a:gd name="T10" fmla="*/ 2147483647 w 152"/>
                <a:gd name="T11" fmla="*/ 2147483647 h 162"/>
                <a:gd name="T12" fmla="*/ 2147483647 w 152"/>
                <a:gd name="T13" fmla="*/ 2147483647 h 162"/>
                <a:gd name="T14" fmla="*/ 2147483647 w 152"/>
                <a:gd name="T15" fmla="*/ 2147483647 h 162"/>
                <a:gd name="T16" fmla="*/ 2147483647 w 152"/>
                <a:gd name="T17" fmla="*/ 2147483647 h 162"/>
                <a:gd name="T18" fmla="*/ 2147483647 w 152"/>
                <a:gd name="T19" fmla="*/ 2147483647 h 162"/>
                <a:gd name="T20" fmla="*/ 2147483647 w 152"/>
                <a:gd name="T21" fmla="*/ 2147483647 h 162"/>
                <a:gd name="T22" fmla="*/ 2147483647 w 152"/>
                <a:gd name="T23" fmla="*/ 2147483647 h 162"/>
                <a:gd name="T24" fmla="*/ 0 w 152"/>
                <a:gd name="T25" fmla="*/ 2147483647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162"/>
                <a:gd name="T41" fmla="*/ 152 w 152"/>
                <a:gd name="T42" fmla="*/ 162 h 1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162">
                  <a:moveTo>
                    <a:pt x="0" y="78"/>
                  </a:moveTo>
                  <a:lnTo>
                    <a:pt x="6" y="43"/>
                  </a:lnTo>
                  <a:lnTo>
                    <a:pt x="23" y="26"/>
                  </a:lnTo>
                  <a:lnTo>
                    <a:pt x="60" y="40"/>
                  </a:lnTo>
                  <a:lnTo>
                    <a:pt x="135" y="0"/>
                  </a:lnTo>
                  <a:lnTo>
                    <a:pt x="152" y="45"/>
                  </a:lnTo>
                  <a:lnTo>
                    <a:pt x="73" y="71"/>
                  </a:lnTo>
                  <a:lnTo>
                    <a:pt x="111" y="106"/>
                  </a:lnTo>
                  <a:lnTo>
                    <a:pt x="92" y="130"/>
                  </a:lnTo>
                  <a:lnTo>
                    <a:pt x="45" y="162"/>
                  </a:lnTo>
                  <a:lnTo>
                    <a:pt x="6" y="151"/>
                  </a:lnTo>
                  <a:lnTo>
                    <a:pt x="22" y="72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26" name="Freeform 200"/>
            <p:cNvSpPr>
              <a:spLocks noChangeAspect="1"/>
            </p:cNvSpPr>
            <p:nvPr/>
          </p:nvSpPr>
          <p:spPr bwMode="invGray">
            <a:xfrm>
              <a:off x="5422899" y="3365798"/>
              <a:ext cx="187325" cy="266700"/>
            </a:xfrm>
            <a:custGeom>
              <a:avLst/>
              <a:gdLst>
                <a:gd name="T0" fmla="*/ 0 w 274"/>
                <a:gd name="T1" fmla="*/ 2147483647 h 319"/>
                <a:gd name="T2" fmla="*/ 2147483647 w 274"/>
                <a:gd name="T3" fmla="*/ 2147483647 h 319"/>
                <a:gd name="T4" fmla="*/ 0 w 274"/>
                <a:gd name="T5" fmla="*/ 2147483647 h 319"/>
                <a:gd name="T6" fmla="*/ 2147483647 w 274"/>
                <a:gd name="T7" fmla="*/ 2147483647 h 319"/>
                <a:gd name="T8" fmla="*/ 2147483647 w 274"/>
                <a:gd name="T9" fmla="*/ 2147483647 h 319"/>
                <a:gd name="T10" fmla="*/ 2147483647 w 274"/>
                <a:gd name="T11" fmla="*/ 2147483647 h 319"/>
                <a:gd name="T12" fmla="*/ 2147483647 w 274"/>
                <a:gd name="T13" fmla="*/ 2147483647 h 319"/>
                <a:gd name="T14" fmla="*/ 2147483647 w 274"/>
                <a:gd name="T15" fmla="*/ 2147483647 h 319"/>
                <a:gd name="T16" fmla="*/ 2147483647 w 274"/>
                <a:gd name="T17" fmla="*/ 2147483647 h 319"/>
                <a:gd name="T18" fmla="*/ 2147483647 w 274"/>
                <a:gd name="T19" fmla="*/ 2147483647 h 319"/>
                <a:gd name="T20" fmla="*/ 2147483647 w 274"/>
                <a:gd name="T21" fmla="*/ 2147483647 h 319"/>
                <a:gd name="T22" fmla="*/ 2147483647 w 274"/>
                <a:gd name="T23" fmla="*/ 0 h 319"/>
                <a:gd name="T24" fmla="*/ 0 w 274"/>
                <a:gd name="T25" fmla="*/ 2147483647 h 3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4"/>
                <a:gd name="T40" fmla="*/ 0 h 319"/>
                <a:gd name="T41" fmla="*/ 274 w 274"/>
                <a:gd name="T42" fmla="*/ 319 h 3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4" h="319">
                  <a:moveTo>
                    <a:pt x="0" y="20"/>
                  </a:moveTo>
                  <a:lnTo>
                    <a:pt x="38" y="88"/>
                  </a:lnTo>
                  <a:lnTo>
                    <a:pt x="0" y="150"/>
                  </a:lnTo>
                  <a:lnTo>
                    <a:pt x="30" y="167"/>
                  </a:lnTo>
                  <a:lnTo>
                    <a:pt x="9" y="190"/>
                  </a:lnTo>
                  <a:lnTo>
                    <a:pt x="187" y="319"/>
                  </a:lnTo>
                  <a:lnTo>
                    <a:pt x="263" y="216"/>
                  </a:lnTo>
                  <a:lnTo>
                    <a:pt x="246" y="188"/>
                  </a:lnTo>
                  <a:lnTo>
                    <a:pt x="246" y="61"/>
                  </a:lnTo>
                  <a:lnTo>
                    <a:pt x="274" y="23"/>
                  </a:lnTo>
                  <a:lnTo>
                    <a:pt x="175" y="39"/>
                  </a:lnTo>
                  <a:lnTo>
                    <a:pt x="65" y="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27" name="Freeform 202"/>
            <p:cNvSpPr>
              <a:spLocks noChangeAspect="1"/>
            </p:cNvSpPr>
            <p:nvPr/>
          </p:nvSpPr>
          <p:spPr bwMode="invGray">
            <a:xfrm>
              <a:off x="5449887" y="2465685"/>
              <a:ext cx="34925" cy="52388"/>
            </a:xfrm>
            <a:custGeom>
              <a:avLst/>
              <a:gdLst>
                <a:gd name="T0" fmla="*/ 0 w 55"/>
                <a:gd name="T1" fmla="*/ 2147483647 h 61"/>
                <a:gd name="T2" fmla="*/ 2147483647 w 55"/>
                <a:gd name="T3" fmla="*/ 2147483647 h 61"/>
                <a:gd name="T4" fmla="*/ 2147483647 w 55"/>
                <a:gd name="T5" fmla="*/ 2147483647 h 61"/>
                <a:gd name="T6" fmla="*/ 2147483647 w 55"/>
                <a:gd name="T7" fmla="*/ 0 h 61"/>
                <a:gd name="T8" fmla="*/ 0 w 55"/>
                <a:gd name="T9" fmla="*/ 2147483647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61"/>
                <a:gd name="T17" fmla="*/ 55 w 5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61">
                  <a:moveTo>
                    <a:pt x="0" y="61"/>
                  </a:moveTo>
                  <a:lnTo>
                    <a:pt x="19" y="58"/>
                  </a:lnTo>
                  <a:lnTo>
                    <a:pt x="55" y="18"/>
                  </a:lnTo>
                  <a:lnTo>
                    <a:pt x="34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28" name="Freeform 203"/>
            <p:cNvSpPr>
              <a:spLocks noChangeAspect="1"/>
            </p:cNvSpPr>
            <p:nvPr/>
          </p:nvSpPr>
          <p:spPr bwMode="invGray">
            <a:xfrm>
              <a:off x="4337049" y="3261023"/>
              <a:ext cx="93663" cy="111125"/>
            </a:xfrm>
            <a:custGeom>
              <a:avLst/>
              <a:gdLst>
                <a:gd name="T0" fmla="*/ 0 w 137"/>
                <a:gd name="T1" fmla="*/ 2147483647 h 138"/>
                <a:gd name="T2" fmla="*/ 2147483647 w 137"/>
                <a:gd name="T3" fmla="*/ 0 h 138"/>
                <a:gd name="T4" fmla="*/ 2147483647 w 137"/>
                <a:gd name="T5" fmla="*/ 2147483647 h 138"/>
                <a:gd name="T6" fmla="*/ 2147483647 w 137"/>
                <a:gd name="T7" fmla="*/ 2147483647 h 138"/>
                <a:gd name="T8" fmla="*/ 2147483647 w 137"/>
                <a:gd name="T9" fmla="*/ 2147483647 h 138"/>
                <a:gd name="T10" fmla="*/ 2147483647 w 137"/>
                <a:gd name="T11" fmla="*/ 2147483647 h 138"/>
                <a:gd name="T12" fmla="*/ 2147483647 w 137"/>
                <a:gd name="T13" fmla="*/ 2147483647 h 138"/>
                <a:gd name="T14" fmla="*/ 2147483647 w 137"/>
                <a:gd name="T15" fmla="*/ 2147483647 h 138"/>
                <a:gd name="T16" fmla="*/ 0 w 137"/>
                <a:gd name="T17" fmla="*/ 2147483647 h 1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"/>
                <a:gd name="T28" fmla="*/ 0 h 138"/>
                <a:gd name="T29" fmla="*/ 137 w 137"/>
                <a:gd name="T30" fmla="*/ 138 h 1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" h="138">
                  <a:moveTo>
                    <a:pt x="0" y="51"/>
                  </a:moveTo>
                  <a:lnTo>
                    <a:pt x="42" y="0"/>
                  </a:lnTo>
                  <a:lnTo>
                    <a:pt x="64" y="1"/>
                  </a:lnTo>
                  <a:lnTo>
                    <a:pt x="66" y="36"/>
                  </a:lnTo>
                  <a:lnTo>
                    <a:pt x="102" y="30"/>
                  </a:lnTo>
                  <a:lnTo>
                    <a:pt x="100" y="63"/>
                  </a:lnTo>
                  <a:lnTo>
                    <a:pt x="137" y="88"/>
                  </a:lnTo>
                  <a:lnTo>
                    <a:pt x="133" y="138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29" name="Freeform 204"/>
            <p:cNvSpPr>
              <a:spLocks noChangeAspect="1"/>
            </p:cNvSpPr>
            <p:nvPr/>
          </p:nvSpPr>
          <p:spPr bwMode="invGray">
            <a:xfrm>
              <a:off x="4832349" y="2518073"/>
              <a:ext cx="374650" cy="417512"/>
            </a:xfrm>
            <a:custGeom>
              <a:avLst/>
              <a:gdLst>
                <a:gd name="T0" fmla="*/ 0 w 543"/>
                <a:gd name="T1" fmla="*/ 2147483647 h 505"/>
                <a:gd name="T2" fmla="*/ 2147483647 w 543"/>
                <a:gd name="T3" fmla="*/ 2147483647 h 505"/>
                <a:gd name="T4" fmla="*/ 2147483647 w 543"/>
                <a:gd name="T5" fmla="*/ 0 h 505"/>
                <a:gd name="T6" fmla="*/ 2147483647 w 543"/>
                <a:gd name="T7" fmla="*/ 2147483647 h 505"/>
                <a:gd name="T8" fmla="*/ 2147483647 w 543"/>
                <a:gd name="T9" fmla="*/ 2147483647 h 505"/>
                <a:gd name="T10" fmla="*/ 2147483647 w 543"/>
                <a:gd name="T11" fmla="*/ 2147483647 h 505"/>
                <a:gd name="T12" fmla="*/ 2147483647 w 543"/>
                <a:gd name="T13" fmla="*/ 2147483647 h 505"/>
                <a:gd name="T14" fmla="*/ 2147483647 w 543"/>
                <a:gd name="T15" fmla="*/ 2147483647 h 505"/>
                <a:gd name="T16" fmla="*/ 2147483647 w 543"/>
                <a:gd name="T17" fmla="*/ 2147483647 h 505"/>
                <a:gd name="T18" fmla="*/ 2147483647 w 543"/>
                <a:gd name="T19" fmla="*/ 2147483647 h 505"/>
                <a:gd name="T20" fmla="*/ 2147483647 w 543"/>
                <a:gd name="T21" fmla="*/ 2147483647 h 505"/>
                <a:gd name="T22" fmla="*/ 2147483647 w 543"/>
                <a:gd name="T23" fmla="*/ 2147483647 h 505"/>
                <a:gd name="T24" fmla="*/ 2147483647 w 543"/>
                <a:gd name="T25" fmla="*/ 2147483647 h 505"/>
                <a:gd name="T26" fmla="*/ 2147483647 w 543"/>
                <a:gd name="T27" fmla="*/ 2147483647 h 505"/>
                <a:gd name="T28" fmla="*/ 2147483647 w 543"/>
                <a:gd name="T29" fmla="*/ 2147483647 h 505"/>
                <a:gd name="T30" fmla="*/ 2147483647 w 543"/>
                <a:gd name="T31" fmla="*/ 2147483647 h 505"/>
                <a:gd name="T32" fmla="*/ 2147483647 w 543"/>
                <a:gd name="T33" fmla="*/ 2147483647 h 505"/>
                <a:gd name="T34" fmla="*/ 2147483647 w 543"/>
                <a:gd name="T35" fmla="*/ 2147483647 h 505"/>
                <a:gd name="T36" fmla="*/ 0 w 543"/>
                <a:gd name="T37" fmla="*/ 2147483647 h 50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3"/>
                <a:gd name="T58" fmla="*/ 0 h 505"/>
                <a:gd name="T59" fmla="*/ 543 w 543"/>
                <a:gd name="T60" fmla="*/ 505 h 50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3" h="505">
                  <a:moveTo>
                    <a:pt x="0" y="263"/>
                  </a:moveTo>
                  <a:lnTo>
                    <a:pt x="1" y="108"/>
                  </a:lnTo>
                  <a:lnTo>
                    <a:pt x="70" y="0"/>
                  </a:lnTo>
                  <a:lnTo>
                    <a:pt x="199" y="31"/>
                  </a:lnTo>
                  <a:lnTo>
                    <a:pt x="224" y="69"/>
                  </a:lnTo>
                  <a:lnTo>
                    <a:pt x="329" y="108"/>
                  </a:lnTo>
                  <a:lnTo>
                    <a:pt x="363" y="95"/>
                  </a:lnTo>
                  <a:lnTo>
                    <a:pt x="366" y="40"/>
                  </a:lnTo>
                  <a:lnTo>
                    <a:pt x="400" y="14"/>
                  </a:lnTo>
                  <a:lnTo>
                    <a:pt x="543" y="57"/>
                  </a:lnTo>
                  <a:lnTo>
                    <a:pt x="527" y="117"/>
                  </a:lnTo>
                  <a:lnTo>
                    <a:pt x="543" y="413"/>
                  </a:lnTo>
                  <a:lnTo>
                    <a:pt x="543" y="483"/>
                  </a:lnTo>
                  <a:lnTo>
                    <a:pt x="512" y="485"/>
                  </a:lnTo>
                  <a:lnTo>
                    <a:pt x="512" y="505"/>
                  </a:lnTo>
                  <a:lnTo>
                    <a:pt x="234" y="362"/>
                  </a:lnTo>
                  <a:lnTo>
                    <a:pt x="197" y="376"/>
                  </a:lnTo>
                  <a:lnTo>
                    <a:pt x="82" y="359"/>
                  </a:lnTo>
                  <a:lnTo>
                    <a:pt x="0" y="263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30" name="Freeform 205"/>
            <p:cNvSpPr>
              <a:spLocks noChangeAspect="1"/>
            </p:cNvSpPr>
            <p:nvPr/>
          </p:nvSpPr>
          <p:spPr bwMode="invGray">
            <a:xfrm>
              <a:off x="5637212" y="3879632"/>
              <a:ext cx="173037" cy="400050"/>
            </a:xfrm>
            <a:custGeom>
              <a:avLst/>
              <a:gdLst>
                <a:gd name="T0" fmla="*/ 0 w 244"/>
                <a:gd name="T1" fmla="*/ 2147483647 h 482"/>
                <a:gd name="T2" fmla="*/ 2147483647 w 244"/>
                <a:gd name="T3" fmla="*/ 2147483647 h 482"/>
                <a:gd name="T4" fmla="*/ 2147483647 w 244"/>
                <a:gd name="T5" fmla="*/ 2147483647 h 482"/>
                <a:gd name="T6" fmla="*/ 2147483647 w 244"/>
                <a:gd name="T7" fmla="*/ 2147483647 h 482"/>
                <a:gd name="T8" fmla="*/ 2147483647 w 244"/>
                <a:gd name="T9" fmla="*/ 2147483647 h 482"/>
                <a:gd name="T10" fmla="*/ 2147483647 w 244"/>
                <a:gd name="T11" fmla="*/ 2147483647 h 482"/>
                <a:gd name="T12" fmla="*/ 2147483647 w 244"/>
                <a:gd name="T13" fmla="*/ 0 h 482"/>
                <a:gd name="T14" fmla="*/ 2147483647 w 244"/>
                <a:gd name="T15" fmla="*/ 2147483647 h 482"/>
                <a:gd name="T16" fmla="*/ 2147483647 w 244"/>
                <a:gd name="T17" fmla="*/ 2147483647 h 482"/>
                <a:gd name="T18" fmla="*/ 2147483647 w 244"/>
                <a:gd name="T19" fmla="*/ 2147483647 h 482"/>
                <a:gd name="T20" fmla="*/ 2147483647 w 244"/>
                <a:gd name="T21" fmla="*/ 2147483647 h 482"/>
                <a:gd name="T22" fmla="*/ 2147483647 w 244"/>
                <a:gd name="T23" fmla="*/ 2147483647 h 482"/>
                <a:gd name="T24" fmla="*/ 2147483647 w 244"/>
                <a:gd name="T25" fmla="*/ 2147483647 h 482"/>
                <a:gd name="T26" fmla="*/ 0 w 244"/>
                <a:gd name="T27" fmla="*/ 2147483647 h 4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4"/>
                <a:gd name="T43" fmla="*/ 0 h 482"/>
                <a:gd name="T44" fmla="*/ 244 w 244"/>
                <a:gd name="T45" fmla="*/ 482 h 4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4" h="482">
                  <a:moveTo>
                    <a:pt x="0" y="344"/>
                  </a:moveTo>
                  <a:lnTo>
                    <a:pt x="22" y="443"/>
                  </a:lnTo>
                  <a:lnTo>
                    <a:pt x="67" y="482"/>
                  </a:lnTo>
                  <a:lnTo>
                    <a:pt x="143" y="443"/>
                  </a:lnTo>
                  <a:lnTo>
                    <a:pt x="228" y="112"/>
                  </a:lnTo>
                  <a:lnTo>
                    <a:pt x="244" y="124"/>
                  </a:lnTo>
                  <a:lnTo>
                    <a:pt x="208" y="0"/>
                  </a:lnTo>
                  <a:lnTo>
                    <a:pt x="164" y="52"/>
                  </a:lnTo>
                  <a:lnTo>
                    <a:pt x="165" y="88"/>
                  </a:lnTo>
                  <a:lnTo>
                    <a:pt x="110" y="128"/>
                  </a:lnTo>
                  <a:lnTo>
                    <a:pt x="43" y="145"/>
                  </a:lnTo>
                  <a:lnTo>
                    <a:pt x="24" y="187"/>
                  </a:lnTo>
                  <a:lnTo>
                    <a:pt x="43" y="272"/>
                  </a:lnTo>
                  <a:lnTo>
                    <a:pt x="0" y="344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IN" sz="1600" dirty="0">
                <a:solidFill>
                  <a:prstClr val="black"/>
                </a:solidFill>
              </a:endParaRPr>
            </a:p>
          </p:txBody>
        </p:sp>
        <p:sp>
          <p:nvSpPr>
            <p:cNvPr id="131" name="Freeform 206"/>
            <p:cNvSpPr>
              <a:spLocks noChangeAspect="1"/>
            </p:cNvSpPr>
            <p:nvPr/>
          </p:nvSpPr>
          <p:spPr bwMode="invGray">
            <a:xfrm>
              <a:off x="5394324" y="3767435"/>
              <a:ext cx="74613" cy="223838"/>
            </a:xfrm>
            <a:custGeom>
              <a:avLst/>
              <a:gdLst>
                <a:gd name="T0" fmla="*/ 0 w 112"/>
                <a:gd name="T1" fmla="*/ 2147483647 h 271"/>
                <a:gd name="T2" fmla="*/ 2147483647 w 112"/>
                <a:gd name="T3" fmla="*/ 2147483647 h 271"/>
                <a:gd name="T4" fmla="*/ 2147483647 w 112"/>
                <a:gd name="T5" fmla="*/ 2147483647 h 271"/>
                <a:gd name="T6" fmla="*/ 2147483647 w 112"/>
                <a:gd name="T7" fmla="*/ 2147483647 h 271"/>
                <a:gd name="T8" fmla="*/ 2147483647 w 112"/>
                <a:gd name="T9" fmla="*/ 2147483647 h 271"/>
                <a:gd name="T10" fmla="*/ 2147483647 w 112"/>
                <a:gd name="T11" fmla="*/ 2147483647 h 271"/>
                <a:gd name="T12" fmla="*/ 2147483647 w 112"/>
                <a:gd name="T13" fmla="*/ 2147483647 h 271"/>
                <a:gd name="T14" fmla="*/ 2147483647 w 112"/>
                <a:gd name="T15" fmla="*/ 2147483647 h 271"/>
                <a:gd name="T16" fmla="*/ 2147483647 w 112"/>
                <a:gd name="T17" fmla="*/ 2147483647 h 271"/>
                <a:gd name="T18" fmla="*/ 2147483647 w 112"/>
                <a:gd name="T19" fmla="*/ 2147483647 h 271"/>
                <a:gd name="T20" fmla="*/ 2147483647 w 112"/>
                <a:gd name="T21" fmla="*/ 2147483647 h 271"/>
                <a:gd name="T22" fmla="*/ 2147483647 w 112"/>
                <a:gd name="T23" fmla="*/ 0 h 271"/>
                <a:gd name="T24" fmla="*/ 2147483647 w 112"/>
                <a:gd name="T25" fmla="*/ 2147483647 h 271"/>
                <a:gd name="T26" fmla="*/ 0 w 112"/>
                <a:gd name="T27" fmla="*/ 2147483647 h 2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2"/>
                <a:gd name="T43" fmla="*/ 0 h 271"/>
                <a:gd name="T44" fmla="*/ 112 w 112"/>
                <a:gd name="T45" fmla="*/ 271 h 2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2" h="271">
                  <a:moveTo>
                    <a:pt x="0" y="148"/>
                  </a:moveTo>
                  <a:lnTo>
                    <a:pt x="15" y="165"/>
                  </a:lnTo>
                  <a:lnTo>
                    <a:pt x="59" y="178"/>
                  </a:lnTo>
                  <a:lnTo>
                    <a:pt x="53" y="231"/>
                  </a:lnTo>
                  <a:lnTo>
                    <a:pt x="91" y="271"/>
                  </a:lnTo>
                  <a:lnTo>
                    <a:pt x="112" y="194"/>
                  </a:lnTo>
                  <a:lnTo>
                    <a:pt x="76" y="143"/>
                  </a:lnTo>
                  <a:lnTo>
                    <a:pt x="87" y="172"/>
                  </a:lnTo>
                  <a:lnTo>
                    <a:pt x="66" y="170"/>
                  </a:lnTo>
                  <a:lnTo>
                    <a:pt x="43" y="100"/>
                  </a:lnTo>
                  <a:lnTo>
                    <a:pt x="42" y="7"/>
                  </a:lnTo>
                  <a:lnTo>
                    <a:pt x="8" y="0"/>
                  </a:lnTo>
                  <a:lnTo>
                    <a:pt x="35" y="45"/>
                  </a:lnTo>
                  <a:lnTo>
                    <a:pt x="0" y="148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32" name="Freeform 207"/>
            <p:cNvSpPr>
              <a:spLocks noChangeAspect="1"/>
            </p:cNvSpPr>
            <p:nvPr/>
          </p:nvSpPr>
          <p:spPr bwMode="invGray">
            <a:xfrm>
              <a:off x="4321174" y="2770485"/>
              <a:ext cx="387350" cy="434975"/>
            </a:xfrm>
            <a:custGeom>
              <a:avLst/>
              <a:gdLst>
                <a:gd name="T0" fmla="*/ 0 w 561"/>
                <a:gd name="T1" fmla="*/ 2147483647 h 527"/>
                <a:gd name="T2" fmla="*/ 2147483647 w 561"/>
                <a:gd name="T3" fmla="*/ 2147483647 h 527"/>
                <a:gd name="T4" fmla="*/ 2147483647 w 561"/>
                <a:gd name="T5" fmla="*/ 2147483647 h 527"/>
                <a:gd name="T6" fmla="*/ 2147483647 w 561"/>
                <a:gd name="T7" fmla="*/ 2147483647 h 527"/>
                <a:gd name="T8" fmla="*/ 2147483647 w 561"/>
                <a:gd name="T9" fmla="*/ 0 h 527"/>
                <a:gd name="T10" fmla="*/ 2147483647 w 561"/>
                <a:gd name="T11" fmla="*/ 0 h 527"/>
                <a:gd name="T12" fmla="*/ 2147483647 w 561"/>
                <a:gd name="T13" fmla="*/ 2147483647 h 527"/>
                <a:gd name="T14" fmla="*/ 2147483647 w 561"/>
                <a:gd name="T15" fmla="*/ 2147483647 h 527"/>
                <a:gd name="T16" fmla="*/ 2147483647 w 561"/>
                <a:gd name="T17" fmla="*/ 2147483647 h 527"/>
                <a:gd name="T18" fmla="*/ 2147483647 w 561"/>
                <a:gd name="T19" fmla="*/ 2147483647 h 527"/>
                <a:gd name="T20" fmla="*/ 2147483647 w 561"/>
                <a:gd name="T21" fmla="*/ 2147483647 h 527"/>
                <a:gd name="T22" fmla="*/ 2147483647 w 561"/>
                <a:gd name="T23" fmla="*/ 2147483647 h 527"/>
                <a:gd name="T24" fmla="*/ 2147483647 w 561"/>
                <a:gd name="T25" fmla="*/ 2147483647 h 527"/>
                <a:gd name="T26" fmla="*/ 2147483647 w 561"/>
                <a:gd name="T27" fmla="*/ 2147483647 h 527"/>
                <a:gd name="T28" fmla="*/ 2147483647 w 561"/>
                <a:gd name="T29" fmla="*/ 2147483647 h 527"/>
                <a:gd name="T30" fmla="*/ 2147483647 w 561"/>
                <a:gd name="T31" fmla="*/ 2147483647 h 527"/>
                <a:gd name="T32" fmla="*/ 2147483647 w 561"/>
                <a:gd name="T33" fmla="*/ 2147483647 h 527"/>
                <a:gd name="T34" fmla="*/ 2147483647 w 561"/>
                <a:gd name="T35" fmla="*/ 2147483647 h 527"/>
                <a:gd name="T36" fmla="*/ 2147483647 w 561"/>
                <a:gd name="T37" fmla="*/ 2147483647 h 527"/>
                <a:gd name="T38" fmla="*/ 0 w 561"/>
                <a:gd name="T39" fmla="*/ 2147483647 h 5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1"/>
                <a:gd name="T61" fmla="*/ 0 h 527"/>
                <a:gd name="T62" fmla="*/ 561 w 561"/>
                <a:gd name="T63" fmla="*/ 527 h 5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1" h="527">
                  <a:moveTo>
                    <a:pt x="0" y="365"/>
                  </a:moveTo>
                  <a:lnTo>
                    <a:pt x="23" y="328"/>
                  </a:lnTo>
                  <a:lnTo>
                    <a:pt x="51" y="353"/>
                  </a:lnTo>
                  <a:lnTo>
                    <a:pt x="226" y="342"/>
                  </a:lnTo>
                  <a:lnTo>
                    <a:pt x="189" y="0"/>
                  </a:lnTo>
                  <a:lnTo>
                    <a:pt x="250" y="0"/>
                  </a:lnTo>
                  <a:lnTo>
                    <a:pt x="529" y="185"/>
                  </a:lnTo>
                  <a:lnTo>
                    <a:pt x="532" y="217"/>
                  </a:lnTo>
                  <a:lnTo>
                    <a:pt x="560" y="212"/>
                  </a:lnTo>
                  <a:lnTo>
                    <a:pt x="561" y="321"/>
                  </a:lnTo>
                  <a:lnTo>
                    <a:pt x="538" y="344"/>
                  </a:lnTo>
                  <a:lnTo>
                    <a:pt x="425" y="359"/>
                  </a:lnTo>
                  <a:lnTo>
                    <a:pt x="282" y="421"/>
                  </a:lnTo>
                  <a:lnTo>
                    <a:pt x="238" y="521"/>
                  </a:lnTo>
                  <a:lnTo>
                    <a:pt x="203" y="508"/>
                  </a:lnTo>
                  <a:lnTo>
                    <a:pt x="141" y="527"/>
                  </a:lnTo>
                  <a:lnTo>
                    <a:pt x="106" y="444"/>
                  </a:lnTo>
                  <a:lnTo>
                    <a:pt x="47" y="464"/>
                  </a:lnTo>
                  <a:lnTo>
                    <a:pt x="25" y="447"/>
                  </a:lnTo>
                  <a:lnTo>
                    <a:pt x="0" y="365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33" name="Freeform 208"/>
            <p:cNvSpPr>
              <a:spLocks noChangeAspect="1"/>
            </p:cNvSpPr>
            <p:nvPr/>
          </p:nvSpPr>
          <p:spPr bwMode="invGray">
            <a:xfrm>
              <a:off x="4191894" y="2702223"/>
              <a:ext cx="290513" cy="369887"/>
            </a:xfrm>
            <a:custGeom>
              <a:avLst/>
              <a:gdLst>
                <a:gd name="T0" fmla="*/ 0 w 419"/>
                <a:gd name="T1" fmla="*/ 2147483647 h 448"/>
                <a:gd name="T2" fmla="*/ 2147483647 w 419"/>
                <a:gd name="T3" fmla="*/ 2147483647 h 448"/>
                <a:gd name="T4" fmla="*/ 2147483647 w 419"/>
                <a:gd name="T5" fmla="*/ 2147483647 h 448"/>
                <a:gd name="T6" fmla="*/ 2147483647 w 419"/>
                <a:gd name="T7" fmla="*/ 2147483647 h 448"/>
                <a:gd name="T8" fmla="*/ 2147483647 w 419"/>
                <a:gd name="T9" fmla="*/ 2147483647 h 448"/>
                <a:gd name="T10" fmla="*/ 2147483647 w 419"/>
                <a:gd name="T11" fmla="*/ 2147483647 h 448"/>
                <a:gd name="T12" fmla="*/ 2147483647 w 419"/>
                <a:gd name="T13" fmla="*/ 2147483647 h 448"/>
                <a:gd name="T14" fmla="*/ 2147483647 w 419"/>
                <a:gd name="T15" fmla="*/ 2147483647 h 448"/>
                <a:gd name="T16" fmla="*/ 2147483647 w 419"/>
                <a:gd name="T17" fmla="*/ 2147483647 h 448"/>
                <a:gd name="T18" fmla="*/ 2147483647 w 419"/>
                <a:gd name="T19" fmla="*/ 2147483647 h 448"/>
                <a:gd name="T20" fmla="*/ 2147483647 w 419"/>
                <a:gd name="T21" fmla="*/ 2147483647 h 448"/>
                <a:gd name="T22" fmla="*/ 2147483647 w 419"/>
                <a:gd name="T23" fmla="*/ 0 h 448"/>
                <a:gd name="T24" fmla="*/ 2147483647 w 419"/>
                <a:gd name="T25" fmla="*/ 2147483647 h 448"/>
                <a:gd name="T26" fmla="*/ 2147483647 w 419"/>
                <a:gd name="T27" fmla="*/ 2147483647 h 448"/>
                <a:gd name="T28" fmla="*/ 2147483647 w 419"/>
                <a:gd name="T29" fmla="*/ 2147483647 h 448"/>
                <a:gd name="T30" fmla="*/ 2147483647 w 419"/>
                <a:gd name="T31" fmla="*/ 2147483647 h 448"/>
                <a:gd name="T32" fmla="*/ 2147483647 w 419"/>
                <a:gd name="T33" fmla="*/ 2147483647 h 448"/>
                <a:gd name="T34" fmla="*/ 0 w 419"/>
                <a:gd name="T35" fmla="*/ 2147483647 h 4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9"/>
                <a:gd name="T55" fmla="*/ 0 h 448"/>
                <a:gd name="T56" fmla="*/ 419 w 419"/>
                <a:gd name="T57" fmla="*/ 448 h 4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9" h="448">
                  <a:moveTo>
                    <a:pt x="0" y="225"/>
                  </a:moveTo>
                  <a:lnTo>
                    <a:pt x="25" y="251"/>
                  </a:lnTo>
                  <a:lnTo>
                    <a:pt x="30" y="318"/>
                  </a:lnTo>
                  <a:lnTo>
                    <a:pt x="11" y="403"/>
                  </a:lnTo>
                  <a:lnTo>
                    <a:pt x="89" y="384"/>
                  </a:lnTo>
                  <a:lnTo>
                    <a:pt x="169" y="448"/>
                  </a:lnTo>
                  <a:lnTo>
                    <a:pt x="192" y="411"/>
                  </a:lnTo>
                  <a:lnTo>
                    <a:pt x="220" y="436"/>
                  </a:lnTo>
                  <a:lnTo>
                    <a:pt x="395" y="425"/>
                  </a:lnTo>
                  <a:lnTo>
                    <a:pt x="358" y="83"/>
                  </a:lnTo>
                  <a:lnTo>
                    <a:pt x="419" y="83"/>
                  </a:lnTo>
                  <a:lnTo>
                    <a:pt x="291" y="0"/>
                  </a:lnTo>
                  <a:lnTo>
                    <a:pt x="288" y="45"/>
                  </a:lnTo>
                  <a:lnTo>
                    <a:pt x="177" y="43"/>
                  </a:lnTo>
                  <a:lnTo>
                    <a:pt x="175" y="137"/>
                  </a:lnTo>
                  <a:lnTo>
                    <a:pt x="136" y="154"/>
                  </a:lnTo>
                  <a:lnTo>
                    <a:pt x="138" y="211"/>
                  </a:lnTo>
                  <a:lnTo>
                    <a:pt x="0" y="225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34" name="Freeform 209"/>
            <p:cNvSpPr>
              <a:spLocks noChangeAspect="1"/>
            </p:cNvSpPr>
            <p:nvPr/>
          </p:nvSpPr>
          <p:spPr bwMode="invGray">
            <a:xfrm>
              <a:off x="4300537" y="2437110"/>
              <a:ext cx="277812" cy="250825"/>
            </a:xfrm>
            <a:custGeom>
              <a:avLst/>
              <a:gdLst>
                <a:gd name="T0" fmla="*/ 0 w 407"/>
                <a:gd name="T1" fmla="*/ 2147483647 h 307"/>
                <a:gd name="T2" fmla="*/ 2147483647 w 407"/>
                <a:gd name="T3" fmla="*/ 2147483647 h 307"/>
                <a:gd name="T4" fmla="*/ 2147483647 w 407"/>
                <a:gd name="T5" fmla="*/ 2147483647 h 307"/>
                <a:gd name="T6" fmla="*/ 2147483647 w 407"/>
                <a:gd name="T7" fmla="*/ 2147483647 h 307"/>
                <a:gd name="T8" fmla="*/ 2147483647 w 407"/>
                <a:gd name="T9" fmla="*/ 0 h 307"/>
                <a:gd name="T10" fmla="*/ 2147483647 w 407"/>
                <a:gd name="T11" fmla="*/ 2147483647 h 307"/>
                <a:gd name="T12" fmla="*/ 2147483647 w 407"/>
                <a:gd name="T13" fmla="*/ 2147483647 h 307"/>
                <a:gd name="T14" fmla="*/ 2147483647 w 407"/>
                <a:gd name="T15" fmla="*/ 2147483647 h 307"/>
                <a:gd name="T16" fmla="*/ 2147483647 w 407"/>
                <a:gd name="T17" fmla="*/ 2147483647 h 307"/>
                <a:gd name="T18" fmla="*/ 2147483647 w 407"/>
                <a:gd name="T19" fmla="*/ 2147483647 h 307"/>
                <a:gd name="T20" fmla="*/ 2147483647 w 407"/>
                <a:gd name="T21" fmla="*/ 2147483647 h 307"/>
                <a:gd name="T22" fmla="*/ 2147483647 w 407"/>
                <a:gd name="T23" fmla="*/ 2147483647 h 307"/>
                <a:gd name="T24" fmla="*/ 0 w 407"/>
                <a:gd name="T25" fmla="*/ 2147483647 h 3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7"/>
                <a:gd name="T40" fmla="*/ 0 h 307"/>
                <a:gd name="T41" fmla="*/ 407 w 407"/>
                <a:gd name="T42" fmla="*/ 307 h 3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7" h="307">
                  <a:moveTo>
                    <a:pt x="0" y="303"/>
                  </a:moveTo>
                  <a:lnTo>
                    <a:pt x="100" y="244"/>
                  </a:lnTo>
                  <a:lnTo>
                    <a:pt x="136" y="122"/>
                  </a:lnTo>
                  <a:lnTo>
                    <a:pt x="221" y="61"/>
                  </a:lnTo>
                  <a:lnTo>
                    <a:pt x="249" y="0"/>
                  </a:lnTo>
                  <a:lnTo>
                    <a:pt x="374" y="19"/>
                  </a:lnTo>
                  <a:lnTo>
                    <a:pt x="407" y="134"/>
                  </a:lnTo>
                  <a:lnTo>
                    <a:pt x="351" y="137"/>
                  </a:lnTo>
                  <a:lnTo>
                    <a:pt x="321" y="149"/>
                  </a:lnTo>
                  <a:lnTo>
                    <a:pt x="326" y="180"/>
                  </a:lnTo>
                  <a:lnTo>
                    <a:pt x="170" y="248"/>
                  </a:lnTo>
                  <a:lnTo>
                    <a:pt x="151" y="307"/>
                  </a:lnTo>
                  <a:lnTo>
                    <a:pt x="0" y="303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35" name="Freeform 210"/>
            <p:cNvSpPr>
              <a:spLocks noChangeAspect="1"/>
            </p:cNvSpPr>
            <p:nvPr/>
          </p:nvSpPr>
          <p:spPr bwMode="invGray">
            <a:xfrm>
              <a:off x="5326062" y="3797598"/>
              <a:ext cx="252412" cy="479425"/>
            </a:xfrm>
            <a:custGeom>
              <a:avLst/>
              <a:gdLst>
                <a:gd name="T0" fmla="*/ 0 w 365"/>
                <a:gd name="T1" fmla="*/ 2147483647 h 578"/>
                <a:gd name="T2" fmla="*/ 2147483647 w 365"/>
                <a:gd name="T3" fmla="*/ 2147483647 h 578"/>
                <a:gd name="T4" fmla="*/ 2147483647 w 365"/>
                <a:gd name="T5" fmla="*/ 2147483647 h 578"/>
                <a:gd name="T6" fmla="*/ 2147483647 w 365"/>
                <a:gd name="T7" fmla="*/ 2147483647 h 578"/>
                <a:gd name="T8" fmla="*/ 2147483647 w 365"/>
                <a:gd name="T9" fmla="*/ 2147483647 h 578"/>
                <a:gd name="T10" fmla="*/ 2147483647 w 365"/>
                <a:gd name="T11" fmla="*/ 2147483647 h 578"/>
                <a:gd name="T12" fmla="*/ 2147483647 w 365"/>
                <a:gd name="T13" fmla="*/ 2147483647 h 578"/>
                <a:gd name="T14" fmla="*/ 2147483647 w 365"/>
                <a:gd name="T15" fmla="*/ 2147483647 h 578"/>
                <a:gd name="T16" fmla="*/ 2147483647 w 365"/>
                <a:gd name="T17" fmla="*/ 2147483647 h 578"/>
                <a:gd name="T18" fmla="*/ 2147483647 w 365"/>
                <a:gd name="T19" fmla="*/ 2147483647 h 578"/>
                <a:gd name="T20" fmla="*/ 2147483647 w 365"/>
                <a:gd name="T21" fmla="*/ 2147483647 h 578"/>
                <a:gd name="T22" fmla="*/ 2147483647 w 365"/>
                <a:gd name="T23" fmla="*/ 2147483647 h 578"/>
                <a:gd name="T24" fmla="*/ 2147483647 w 365"/>
                <a:gd name="T25" fmla="*/ 2147483647 h 578"/>
                <a:gd name="T26" fmla="*/ 2147483647 w 365"/>
                <a:gd name="T27" fmla="*/ 0 h 578"/>
                <a:gd name="T28" fmla="*/ 2147483647 w 365"/>
                <a:gd name="T29" fmla="*/ 2147483647 h 578"/>
                <a:gd name="T30" fmla="*/ 2147483647 w 365"/>
                <a:gd name="T31" fmla="*/ 2147483647 h 578"/>
                <a:gd name="T32" fmla="*/ 2147483647 w 365"/>
                <a:gd name="T33" fmla="*/ 2147483647 h 578"/>
                <a:gd name="T34" fmla="*/ 2147483647 w 365"/>
                <a:gd name="T35" fmla="*/ 2147483647 h 578"/>
                <a:gd name="T36" fmla="*/ 2147483647 w 365"/>
                <a:gd name="T37" fmla="*/ 2147483647 h 578"/>
                <a:gd name="T38" fmla="*/ 2147483647 w 365"/>
                <a:gd name="T39" fmla="*/ 2147483647 h 578"/>
                <a:gd name="T40" fmla="*/ 2147483647 w 365"/>
                <a:gd name="T41" fmla="*/ 2147483647 h 578"/>
                <a:gd name="T42" fmla="*/ 2147483647 w 365"/>
                <a:gd name="T43" fmla="*/ 2147483647 h 578"/>
                <a:gd name="T44" fmla="*/ 0 w 365"/>
                <a:gd name="T45" fmla="*/ 2147483647 h 57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5"/>
                <a:gd name="T70" fmla="*/ 0 h 578"/>
                <a:gd name="T71" fmla="*/ 365 w 365"/>
                <a:gd name="T72" fmla="*/ 578 h 57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5" h="578">
                  <a:moveTo>
                    <a:pt x="0" y="161"/>
                  </a:moveTo>
                  <a:lnTo>
                    <a:pt x="10" y="179"/>
                  </a:lnTo>
                  <a:lnTo>
                    <a:pt x="95" y="206"/>
                  </a:lnTo>
                  <a:lnTo>
                    <a:pt x="104" y="242"/>
                  </a:lnTo>
                  <a:lnTo>
                    <a:pt x="99" y="334"/>
                  </a:lnTo>
                  <a:lnTo>
                    <a:pt x="54" y="430"/>
                  </a:lnTo>
                  <a:lnTo>
                    <a:pt x="67" y="543"/>
                  </a:lnTo>
                  <a:lnTo>
                    <a:pt x="71" y="578"/>
                  </a:lnTo>
                  <a:lnTo>
                    <a:pt x="98" y="578"/>
                  </a:lnTo>
                  <a:lnTo>
                    <a:pt x="98" y="540"/>
                  </a:lnTo>
                  <a:lnTo>
                    <a:pt x="188" y="488"/>
                  </a:lnTo>
                  <a:lnTo>
                    <a:pt x="162" y="334"/>
                  </a:lnTo>
                  <a:lnTo>
                    <a:pt x="362" y="178"/>
                  </a:lnTo>
                  <a:lnTo>
                    <a:pt x="365" y="0"/>
                  </a:lnTo>
                  <a:lnTo>
                    <a:pt x="314" y="31"/>
                  </a:lnTo>
                  <a:lnTo>
                    <a:pt x="175" y="40"/>
                  </a:lnTo>
                  <a:lnTo>
                    <a:pt x="172" y="105"/>
                  </a:lnTo>
                  <a:lnTo>
                    <a:pt x="208" y="156"/>
                  </a:lnTo>
                  <a:lnTo>
                    <a:pt x="187" y="233"/>
                  </a:lnTo>
                  <a:lnTo>
                    <a:pt x="149" y="193"/>
                  </a:lnTo>
                  <a:lnTo>
                    <a:pt x="155" y="140"/>
                  </a:lnTo>
                  <a:lnTo>
                    <a:pt x="111" y="127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IN" sz="1600" dirty="0">
                <a:solidFill>
                  <a:prstClr val="black"/>
                </a:solidFill>
              </a:endParaRPr>
            </a:p>
          </p:txBody>
        </p:sp>
        <p:sp>
          <p:nvSpPr>
            <p:cNvPr id="136" name="Freeform 211"/>
            <p:cNvSpPr>
              <a:spLocks noChangeAspect="1"/>
            </p:cNvSpPr>
            <p:nvPr/>
          </p:nvSpPr>
          <p:spPr bwMode="invGray">
            <a:xfrm>
              <a:off x="4614862" y="2814935"/>
              <a:ext cx="379412" cy="347663"/>
            </a:xfrm>
            <a:custGeom>
              <a:avLst/>
              <a:gdLst>
                <a:gd name="T0" fmla="*/ 0 w 551"/>
                <a:gd name="T1" fmla="*/ 2147483647 h 420"/>
                <a:gd name="T2" fmla="*/ 2147483647 w 551"/>
                <a:gd name="T3" fmla="*/ 2147483647 h 420"/>
                <a:gd name="T4" fmla="*/ 2147483647 w 551"/>
                <a:gd name="T5" fmla="*/ 2147483647 h 420"/>
                <a:gd name="T6" fmla="*/ 2147483647 w 551"/>
                <a:gd name="T7" fmla="*/ 2147483647 h 420"/>
                <a:gd name="T8" fmla="*/ 2147483647 w 551"/>
                <a:gd name="T9" fmla="*/ 2147483647 h 420"/>
                <a:gd name="T10" fmla="*/ 2147483647 w 551"/>
                <a:gd name="T11" fmla="*/ 2147483647 h 420"/>
                <a:gd name="T12" fmla="*/ 2147483647 w 551"/>
                <a:gd name="T13" fmla="*/ 2147483647 h 420"/>
                <a:gd name="T14" fmla="*/ 2147483647 w 551"/>
                <a:gd name="T15" fmla="*/ 2147483647 h 420"/>
                <a:gd name="T16" fmla="*/ 2147483647 w 551"/>
                <a:gd name="T17" fmla="*/ 2147483647 h 420"/>
                <a:gd name="T18" fmla="*/ 2147483647 w 551"/>
                <a:gd name="T19" fmla="*/ 2147483647 h 420"/>
                <a:gd name="T20" fmla="*/ 2147483647 w 551"/>
                <a:gd name="T21" fmla="*/ 2147483647 h 420"/>
                <a:gd name="T22" fmla="*/ 2147483647 w 551"/>
                <a:gd name="T23" fmla="*/ 2147483647 h 420"/>
                <a:gd name="T24" fmla="*/ 2147483647 w 551"/>
                <a:gd name="T25" fmla="*/ 2147483647 h 420"/>
                <a:gd name="T26" fmla="*/ 2147483647 w 551"/>
                <a:gd name="T27" fmla="*/ 0 h 420"/>
                <a:gd name="T28" fmla="*/ 2147483647 w 551"/>
                <a:gd name="T29" fmla="*/ 2147483647 h 420"/>
                <a:gd name="T30" fmla="*/ 2147483647 w 551"/>
                <a:gd name="T31" fmla="*/ 2147483647 h 420"/>
                <a:gd name="T32" fmla="*/ 2147483647 w 551"/>
                <a:gd name="T33" fmla="*/ 2147483647 h 420"/>
                <a:gd name="T34" fmla="*/ 2147483647 w 551"/>
                <a:gd name="T35" fmla="*/ 2147483647 h 420"/>
                <a:gd name="T36" fmla="*/ 0 w 551"/>
                <a:gd name="T37" fmla="*/ 2147483647 h 4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1"/>
                <a:gd name="T58" fmla="*/ 0 h 420"/>
                <a:gd name="T59" fmla="*/ 551 w 551"/>
                <a:gd name="T60" fmla="*/ 420 h 4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1" h="420">
                  <a:moveTo>
                    <a:pt x="0" y="305"/>
                  </a:moveTo>
                  <a:lnTo>
                    <a:pt x="8" y="339"/>
                  </a:lnTo>
                  <a:lnTo>
                    <a:pt x="75" y="411"/>
                  </a:lnTo>
                  <a:lnTo>
                    <a:pt x="92" y="395"/>
                  </a:lnTo>
                  <a:lnTo>
                    <a:pt x="119" y="420"/>
                  </a:lnTo>
                  <a:lnTo>
                    <a:pt x="160" y="348"/>
                  </a:lnTo>
                  <a:lnTo>
                    <a:pt x="317" y="384"/>
                  </a:lnTo>
                  <a:lnTo>
                    <a:pt x="453" y="346"/>
                  </a:lnTo>
                  <a:lnTo>
                    <a:pt x="458" y="327"/>
                  </a:lnTo>
                  <a:lnTo>
                    <a:pt x="529" y="236"/>
                  </a:lnTo>
                  <a:lnTo>
                    <a:pt x="551" y="111"/>
                  </a:lnTo>
                  <a:lnTo>
                    <a:pt x="514" y="72"/>
                  </a:lnTo>
                  <a:lnTo>
                    <a:pt x="514" y="17"/>
                  </a:lnTo>
                  <a:lnTo>
                    <a:pt x="399" y="0"/>
                  </a:lnTo>
                  <a:lnTo>
                    <a:pt x="189" y="145"/>
                  </a:lnTo>
                  <a:lnTo>
                    <a:pt x="135" y="158"/>
                  </a:lnTo>
                  <a:lnTo>
                    <a:pt x="136" y="267"/>
                  </a:lnTo>
                  <a:lnTo>
                    <a:pt x="113" y="290"/>
                  </a:lnTo>
                  <a:lnTo>
                    <a:pt x="0" y="305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37" name="Freeform 212"/>
            <p:cNvSpPr>
              <a:spLocks noChangeAspect="1"/>
            </p:cNvSpPr>
            <p:nvPr/>
          </p:nvSpPr>
          <p:spPr bwMode="invGray">
            <a:xfrm>
              <a:off x="4679949" y="3100685"/>
              <a:ext cx="274638" cy="277813"/>
            </a:xfrm>
            <a:custGeom>
              <a:avLst/>
              <a:gdLst>
                <a:gd name="T0" fmla="*/ 0 w 402"/>
                <a:gd name="T1" fmla="*/ 2147483647 h 335"/>
                <a:gd name="T2" fmla="*/ 2147483647 w 402"/>
                <a:gd name="T3" fmla="*/ 2147483647 h 335"/>
                <a:gd name="T4" fmla="*/ 2147483647 w 402"/>
                <a:gd name="T5" fmla="*/ 2147483647 h 335"/>
                <a:gd name="T6" fmla="*/ 2147483647 w 402"/>
                <a:gd name="T7" fmla="*/ 2147483647 h 335"/>
                <a:gd name="T8" fmla="*/ 2147483647 w 402"/>
                <a:gd name="T9" fmla="*/ 0 h 335"/>
                <a:gd name="T10" fmla="*/ 2147483647 w 402"/>
                <a:gd name="T11" fmla="*/ 2147483647 h 335"/>
                <a:gd name="T12" fmla="*/ 2147483647 w 402"/>
                <a:gd name="T13" fmla="*/ 2147483647 h 335"/>
                <a:gd name="T14" fmla="*/ 2147483647 w 402"/>
                <a:gd name="T15" fmla="*/ 2147483647 h 335"/>
                <a:gd name="T16" fmla="*/ 2147483647 w 402"/>
                <a:gd name="T17" fmla="*/ 2147483647 h 335"/>
                <a:gd name="T18" fmla="*/ 2147483647 w 402"/>
                <a:gd name="T19" fmla="*/ 2147483647 h 335"/>
                <a:gd name="T20" fmla="*/ 2147483647 w 402"/>
                <a:gd name="T21" fmla="*/ 2147483647 h 335"/>
                <a:gd name="T22" fmla="*/ 2147483647 w 402"/>
                <a:gd name="T23" fmla="*/ 2147483647 h 335"/>
                <a:gd name="T24" fmla="*/ 2147483647 w 402"/>
                <a:gd name="T25" fmla="*/ 2147483647 h 335"/>
                <a:gd name="T26" fmla="*/ 0 w 402"/>
                <a:gd name="T27" fmla="*/ 2147483647 h 3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2"/>
                <a:gd name="T43" fmla="*/ 0 h 335"/>
                <a:gd name="T44" fmla="*/ 402 w 402"/>
                <a:gd name="T45" fmla="*/ 335 h 3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2" h="335">
                  <a:moveTo>
                    <a:pt x="0" y="261"/>
                  </a:moveTo>
                  <a:lnTo>
                    <a:pt x="27" y="74"/>
                  </a:lnTo>
                  <a:lnTo>
                    <a:pt x="68" y="2"/>
                  </a:lnTo>
                  <a:lnTo>
                    <a:pt x="225" y="38"/>
                  </a:lnTo>
                  <a:lnTo>
                    <a:pt x="361" y="0"/>
                  </a:lnTo>
                  <a:lnTo>
                    <a:pt x="388" y="44"/>
                  </a:lnTo>
                  <a:lnTo>
                    <a:pt x="402" y="74"/>
                  </a:lnTo>
                  <a:lnTo>
                    <a:pt x="367" y="101"/>
                  </a:lnTo>
                  <a:lnTo>
                    <a:pt x="295" y="252"/>
                  </a:lnTo>
                  <a:lnTo>
                    <a:pt x="230" y="242"/>
                  </a:lnTo>
                  <a:lnTo>
                    <a:pt x="192" y="316"/>
                  </a:lnTo>
                  <a:lnTo>
                    <a:pt x="115" y="335"/>
                  </a:lnTo>
                  <a:lnTo>
                    <a:pt x="68" y="269"/>
                  </a:lnTo>
                  <a:lnTo>
                    <a:pt x="0" y="261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38" name="Freeform 213"/>
            <p:cNvSpPr>
              <a:spLocks noChangeAspect="1"/>
            </p:cNvSpPr>
            <p:nvPr/>
          </p:nvSpPr>
          <p:spPr bwMode="invGray">
            <a:xfrm>
              <a:off x="4210049" y="3135610"/>
              <a:ext cx="73025" cy="49213"/>
            </a:xfrm>
            <a:custGeom>
              <a:avLst/>
              <a:gdLst>
                <a:gd name="T0" fmla="*/ 0 w 104"/>
                <a:gd name="T1" fmla="*/ 2147483647 h 62"/>
                <a:gd name="T2" fmla="*/ 2147483647 w 104"/>
                <a:gd name="T3" fmla="*/ 2147483647 h 62"/>
                <a:gd name="T4" fmla="*/ 2147483647 w 104"/>
                <a:gd name="T5" fmla="*/ 2147483647 h 62"/>
                <a:gd name="T6" fmla="*/ 2147483647 w 104"/>
                <a:gd name="T7" fmla="*/ 2147483647 h 62"/>
                <a:gd name="T8" fmla="*/ 2147483647 w 104"/>
                <a:gd name="T9" fmla="*/ 2147483647 h 62"/>
                <a:gd name="T10" fmla="*/ 2147483647 w 104"/>
                <a:gd name="T11" fmla="*/ 2147483647 h 62"/>
                <a:gd name="T12" fmla="*/ 2147483647 w 104"/>
                <a:gd name="T13" fmla="*/ 0 h 62"/>
                <a:gd name="T14" fmla="*/ 0 w 104"/>
                <a:gd name="T15" fmla="*/ 2147483647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"/>
                <a:gd name="T25" fmla="*/ 0 h 62"/>
                <a:gd name="T26" fmla="*/ 104 w 104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" h="62">
                  <a:moveTo>
                    <a:pt x="0" y="8"/>
                  </a:moveTo>
                  <a:lnTo>
                    <a:pt x="29" y="35"/>
                  </a:lnTo>
                  <a:lnTo>
                    <a:pt x="64" y="26"/>
                  </a:lnTo>
                  <a:lnTo>
                    <a:pt x="44" y="35"/>
                  </a:lnTo>
                  <a:lnTo>
                    <a:pt x="60" y="62"/>
                  </a:lnTo>
                  <a:lnTo>
                    <a:pt x="103" y="35"/>
                  </a:lnTo>
                  <a:lnTo>
                    <a:pt x="104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39" name="Freeform 215"/>
            <p:cNvSpPr>
              <a:spLocks noChangeAspect="1"/>
            </p:cNvSpPr>
            <p:nvPr/>
          </p:nvSpPr>
          <p:spPr bwMode="invGray">
            <a:xfrm>
              <a:off x="5305424" y="3527723"/>
              <a:ext cx="41275" cy="46037"/>
            </a:xfrm>
            <a:custGeom>
              <a:avLst/>
              <a:gdLst>
                <a:gd name="T0" fmla="*/ 0 w 58"/>
                <a:gd name="T1" fmla="*/ 2147483647 h 56"/>
                <a:gd name="T2" fmla="*/ 2147483647 w 58"/>
                <a:gd name="T3" fmla="*/ 2147483647 h 56"/>
                <a:gd name="T4" fmla="*/ 2147483647 w 58"/>
                <a:gd name="T5" fmla="*/ 0 h 56"/>
                <a:gd name="T6" fmla="*/ 2147483647 w 58"/>
                <a:gd name="T7" fmla="*/ 2147483647 h 56"/>
                <a:gd name="T8" fmla="*/ 0 w 58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56"/>
                <a:gd name="T17" fmla="*/ 58 w 58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56">
                  <a:moveTo>
                    <a:pt x="0" y="56"/>
                  </a:moveTo>
                  <a:lnTo>
                    <a:pt x="23" y="10"/>
                  </a:lnTo>
                  <a:lnTo>
                    <a:pt x="50" y="0"/>
                  </a:lnTo>
                  <a:lnTo>
                    <a:pt x="58" y="46"/>
                  </a:lnTo>
                  <a:lnTo>
                    <a:pt x="0" y="56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40" name="Freeform 216"/>
            <p:cNvSpPr>
              <a:spLocks noChangeAspect="1"/>
            </p:cNvSpPr>
            <p:nvPr/>
          </p:nvSpPr>
          <p:spPr bwMode="invGray">
            <a:xfrm>
              <a:off x="4189412" y="3019723"/>
              <a:ext cx="150812" cy="120650"/>
            </a:xfrm>
            <a:custGeom>
              <a:avLst/>
              <a:gdLst>
                <a:gd name="T0" fmla="*/ 0 w 215"/>
                <a:gd name="T1" fmla="*/ 2147483647 h 146"/>
                <a:gd name="T2" fmla="*/ 2147483647 w 215"/>
                <a:gd name="T3" fmla="*/ 2147483647 h 146"/>
                <a:gd name="T4" fmla="*/ 2147483647 w 215"/>
                <a:gd name="T5" fmla="*/ 2147483647 h 146"/>
                <a:gd name="T6" fmla="*/ 2147483647 w 215"/>
                <a:gd name="T7" fmla="*/ 2147483647 h 146"/>
                <a:gd name="T8" fmla="*/ 2147483647 w 215"/>
                <a:gd name="T9" fmla="*/ 2147483647 h 146"/>
                <a:gd name="T10" fmla="*/ 2147483647 w 215"/>
                <a:gd name="T11" fmla="*/ 2147483647 h 146"/>
                <a:gd name="T12" fmla="*/ 2147483647 w 215"/>
                <a:gd name="T13" fmla="*/ 2147483647 h 146"/>
                <a:gd name="T14" fmla="*/ 2147483647 w 215"/>
                <a:gd name="T15" fmla="*/ 2147483647 h 146"/>
                <a:gd name="T16" fmla="*/ 2147483647 w 215"/>
                <a:gd name="T17" fmla="*/ 0 h 146"/>
                <a:gd name="T18" fmla="*/ 2147483647 w 215"/>
                <a:gd name="T19" fmla="*/ 2147483647 h 146"/>
                <a:gd name="T20" fmla="*/ 0 w 215"/>
                <a:gd name="T21" fmla="*/ 2147483647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5"/>
                <a:gd name="T34" fmla="*/ 0 h 146"/>
                <a:gd name="T35" fmla="*/ 215 w 215"/>
                <a:gd name="T36" fmla="*/ 146 h 1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5" h="146">
                  <a:moveTo>
                    <a:pt x="0" y="64"/>
                  </a:moveTo>
                  <a:lnTo>
                    <a:pt x="32" y="105"/>
                  </a:lnTo>
                  <a:lnTo>
                    <a:pt x="131" y="113"/>
                  </a:lnTo>
                  <a:lnTo>
                    <a:pt x="28" y="126"/>
                  </a:lnTo>
                  <a:lnTo>
                    <a:pt x="28" y="146"/>
                  </a:lnTo>
                  <a:lnTo>
                    <a:pt x="132" y="138"/>
                  </a:lnTo>
                  <a:lnTo>
                    <a:pt x="215" y="146"/>
                  </a:lnTo>
                  <a:lnTo>
                    <a:pt x="190" y="64"/>
                  </a:lnTo>
                  <a:lnTo>
                    <a:pt x="110" y="0"/>
                  </a:lnTo>
                  <a:lnTo>
                    <a:pt x="32" y="19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41" name="Freeform 217"/>
            <p:cNvSpPr>
              <a:spLocks noChangeAspect="1"/>
            </p:cNvSpPr>
            <p:nvPr/>
          </p:nvSpPr>
          <p:spPr bwMode="invGray">
            <a:xfrm>
              <a:off x="4292599" y="3214985"/>
              <a:ext cx="76200" cy="87313"/>
            </a:xfrm>
            <a:custGeom>
              <a:avLst/>
              <a:gdLst>
                <a:gd name="T0" fmla="*/ 0 w 106"/>
                <a:gd name="T1" fmla="*/ 2147483647 h 104"/>
                <a:gd name="T2" fmla="*/ 2147483647 w 106"/>
                <a:gd name="T3" fmla="*/ 2147483647 h 104"/>
                <a:gd name="T4" fmla="*/ 2147483647 w 106"/>
                <a:gd name="T5" fmla="*/ 2147483647 h 104"/>
                <a:gd name="T6" fmla="*/ 2147483647 w 106"/>
                <a:gd name="T7" fmla="*/ 2147483647 h 104"/>
                <a:gd name="T8" fmla="*/ 2147483647 w 106"/>
                <a:gd name="T9" fmla="*/ 0 h 104"/>
                <a:gd name="T10" fmla="*/ 0 w 106"/>
                <a:gd name="T11" fmla="*/ 2147483647 h 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6"/>
                <a:gd name="T19" fmla="*/ 0 h 104"/>
                <a:gd name="T20" fmla="*/ 106 w 106"/>
                <a:gd name="T21" fmla="*/ 104 h 1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6" h="104">
                  <a:moveTo>
                    <a:pt x="0" y="29"/>
                  </a:moveTo>
                  <a:lnTo>
                    <a:pt x="11" y="71"/>
                  </a:lnTo>
                  <a:lnTo>
                    <a:pt x="64" y="104"/>
                  </a:lnTo>
                  <a:lnTo>
                    <a:pt x="106" y="53"/>
                  </a:lnTo>
                  <a:lnTo>
                    <a:pt x="72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42" name="Freeform 218"/>
            <p:cNvSpPr>
              <a:spLocks noChangeAspect="1"/>
            </p:cNvSpPr>
            <p:nvPr/>
          </p:nvSpPr>
          <p:spPr bwMode="invGray">
            <a:xfrm>
              <a:off x="5592762" y="3156248"/>
              <a:ext cx="242887" cy="392112"/>
            </a:xfrm>
            <a:custGeom>
              <a:avLst/>
              <a:gdLst>
                <a:gd name="T0" fmla="*/ 0 w 355"/>
                <a:gd name="T1" fmla="*/ 2147483647 h 471"/>
                <a:gd name="T2" fmla="*/ 0 w 355"/>
                <a:gd name="T3" fmla="*/ 2147483647 h 471"/>
                <a:gd name="T4" fmla="*/ 2147483647 w 355"/>
                <a:gd name="T5" fmla="*/ 2147483647 h 471"/>
                <a:gd name="T6" fmla="*/ 2147483647 w 355"/>
                <a:gd name="T7" fmla="*/ 2147483647 h 471"/>
                <a:gd name="T8" fmla="*/ 2147483647 w 355"/>
                <a:gd name="T9" fmla="*/ 2147483647 h 471"/>
                <a:gd name="T10" fmla="*/ 2147483647 w 355"/>
                <a:gd name="T11" fmla="*/ 2147483647 h 471"/>
                <a:gd name="T12" fmla="*/ 2147483647 w 355"/>
                <a:gd name="T13" fmla="*/ 2147483647 h 471"/>
                <a:gd name="T14" fmla="*/ 2147483647 w 355"/>
                <a:gd name="T15" fmla="*/ 2147483647 h 471"/>
                <a:gd name="T16" fmla="*/ 2147483647 w 355"/>
                <a:gd name="T17" fmla="*/ 2147483647 h 471"/>
                <a:gd name="T18" fmla="*/ 2147483647 w 355"/>
                <a:gd name="T19" fmla="*/ 0 h 471"/>
                <a:gd name="T20" fmla="*/ 2147483647 w 355"/>
                <a:gd name="T21" fmla="*/ 2147483647 h 471"/>
                <a:gd name="T22" fmla="*/ 2147483647 w 355"/>
                <a:gd name="T23" fmla="*/ 2147483647 h 471"/>
                <a:gd name="T24" fmla="*/ 2147483647 w 355"/>
                <a:gd name="T25" fmla="*/ 2147483647 h 471"/>
                <a:gd name="T26" fmla="*/ 0 w 355"/>
                <a:gd name="T27" fmla="*/ 2147483647 h 4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5"/>
                <a:gd name="T43" fmla="*/ 0 h 471"/>
                <a:gd name="T44" fmla="*/ 355 w 355"/>
                <a:gd name="T45" fmla="*/ 471 h 4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5" h="471">
                  <a:moveTo>
                    <a:pt x="0" y="443"/>
                  </a:moveTo>
                  <a:lnTo>
                    <a:pt x="0" y="316"/>
                  </a:lnTo>
                  <a:lnTo>
                    <a:pt x="28" y="278"/>
                  </a:lnTo>
                  <a:lnTo>
                    <a:pt x="137" y="240"/>
                  </a:lnTo>
                  <a:lnTo>
                    <a:pt x="243" y="135"/>
                  </a:lnTo>
                  <a:lnTo>
                    <a:pt x="106" y="101"/>
                  </a:lnTo>
                  <a:lnTo>
                    <a:pt x="64" y="38"/>
                  </a:lnTo>
                  <a:lnTo>
                    <a:pt x="78" y="17"/>
                  </a:lnTo>
                  <a:lnTo>
                    <a:pt x="133" y="55"/>
                  </a:lnTo>
                  <a:lnTo>
                    <a:pt x="339" y="0"/>
                  </a:lnTo>
                  <a:lnTo>
                    <a:pt x="355" y="55"/>
                  </a:lnTo>
                  <a:lnTo>
                    <a:pt x="230" y="275"/>
                  </a:lnTo>
                  <a:lnTo>
                    <a:pt x="17" y="471"/>
                  </a:lnTo>
                  <a:lnTo>
                    <a:pt x="0" y="443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43" name="Freeform 219"/>
            <p:cNvSpPr>
              <a:spLocks noChangeAspect="1"/>
            </p:cNvSpPr>
            <p:nvPr/>
          </p:nvSpPr>
          <p:spPr bwMode="invGray">
            <a:xfrm>
              <a:off x="5208587" y="3948410"/>
              <a:ext cx="190500" cy="207963"/>
            </a:xfrm>
            <a:custGeom>
              <a:avLst/>
              <a:gdLst>
                <a:gd name="T0" fmla="*/ 0 w 273"/>
                <a:gd name="T1" fmla="*/ 2147483647 h 251"/>
                <a:gd name="T2" fmla="*/ 2147483647 w 273"/>
                <a:gd name="T3" fmla="*/ 2147483647 h 251"/>
                <a:gd name="T4" fmla="*/ 2147483647 w 273"/>
                <a:gd name="T5" fmla="*/ 2147483647 h 251"/>
                <a:gd name="T6" fmla="*/ 2147483647 w 273"/>
                <a:gd name="T7" fmla="*/ 2147483647 h 251"/>
                <a:gd name="T8" fmla="*/ 2147483647 w 273"/>
                <a:gd name="T9" fmla="*/ 0 h 251"/>
                <a:gd name="T10" fmla="*/ 2147483647 w 273"/>
                <a:gd name="T11" fmla="*/ 2147483647 h 251"/>
                <a:gd name="T12" fmla="*/ 2147483647 w 273"/>
                <a:gd name="T13" fmla="*/ 2147483647 h 251"/>
                <a:gd name="T14" fmla="*/ 2147483647 w 273"/>
                <a:gd name="T15" fmla="*/ 2147483647 h 251"/>
                <a:gd name="T16" fmla="*/ 2147483647 w 273"/>
                <a:gd name="T17" fmla="*/ 2147483647 h 251"/>
                <a:gd name="T18" fmla="*/ 2147483647 w 273"/>
                <a:gd name="T19" fmla="*/ 2147483647 h 251"/>
                <a:gd name="T20" fmla="*/ 2147483647 w 273"/>
                <a:gd name="T21" fmla="*/ 2147483647 h 251"/>
                <a:gd name="T22" fmla="*/ 0 w 273"/>
                <a:gd name="T23" fmla="*/ 2147483647 h 2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3"/>
                <a:gd name="T37" fmla="*/ 0 h 251"/>
                <a:gd name="T38" fmla="*/ 273 w 273"/>
                <a:gd name="T39" fmla="*/ 251 h 2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3" h="251">
                  <a:moveTo>
                    <a:pt x="0" y="77"/>
                  </a:moveTo>
                  <a:lnTo>
                    <a:pt x="61" y="79"/>
                  </a:lnTo>
                  <a:lnTo>
                    <a:pt x="122" y="33"/>
                  </a:lnTo>
                  <a:lnTo>
                    <a:pt x="126" y="14"/>
                  </a:lnTo>
                  <a:lnTo>
                    <a:pt x="179" y="0"/>
                  </a:lnTo>
                  <a:lnTo>
                    <a:pt x="264" y="27"/>
                  </a:lnTo>
                  <a:lnTo>
                    <a:pt x="273" y="63"/>
                  </a:lnTo>
                  <a:lnTo>
                    <a:pt x="268" y="155"/>
                  </a:lnTo>
                  <a:lnTo>
                    <a:pt x="223" y="251"/>
                  </a:lnTo>
                  <a:lnTo>
                    <a:pt x="144" y="234"/>
                  </a:lnTo>
                  <a:lnTo>
                    <a:pt x="97" y="211"/>
                  </a:lnTo>
                  <a:lnTo>
                    <a:pt x="0" y="77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44" name="Freeform 220"/>
            <p:cNvSpPr>
              <a:spLocks noChangeAspect="1"/>
            </p:cNvSpPr>
            <p:nvPr/>
          </p:nvSpPr>
          <p:spPr bwMode="invGray">
            <a:xfrm>
              <a:off x="4884737" y="3984923"/>
              <a:ext cx="323850" cy="369887"/>
            </a:xfrm>
            <a:custGeom>
              <a:avLst/>
              <a:gdLst>
                <a:gd name="T0" fmla="*/ 0 w 471"/>
                <a:gd name="T1" fmla="*/ 2147483647 h 442"/>
                <a:gd name="T2" fmla="*/ 2147483647 w 471"/>
                <a:gd name="T3" fmla="*/ 0 h 442"/>
                <a:gd name="T4" fmla="*/ 2147483647 w 471"/>
                <a:gd name="T5" fmla="*/ 2147483647 h 442"/>
                <a:gd name="T6" fmla="*/ 2147483647 w 471"/>
                <a:gd name="T7" fmla="*/ 2147483647 h 442"/>
                <a:gd name="T8" fmla="*/ 2147483647 w 471"/>
                <a:gd name="T9" fmla="*/ 2147483647 h 442"/>
                <a:gd name="T10" fmla="*/ 2147483647 w 471"/>
                <a:gd name="T11" fmla="*/ 2147483647 h 442"/>
                <a:gd name="T12" fmla="*/ 2147483647 w 471"/>
                <a:gd name="T13" fmla="*/ 2147483647 h 442"/>
                <a:gd name="T14" fmla="*/ 2147483647 w 471"/>
                <a:gd name="T15" fmla="*/ 2147483647 h 442"/>
                <a:gd name="T16" fmla="*/ 2147483647 w 471"/>
                <a:gd name="T17" fmla="*/ 2147483647 h 442"/>
                <a:gd name="T18" fmla="*/ 2147483647 w 471"/>
                <a:gd name="T19" fmla="*/ 2147483647 h 442"/>
                <a:gd name="T20" fmla="*/ 2147483647 w 471"/>
                <a:gd name="T21" fmla="*/ 2147483647 h 442"/>
                <a:gd name="T22" fmla="*/ 2147483647 w 471"/>
                <a:gd name="T23" fmla="*/ 2147483647 h 442"/>
                <a:gd name="T24" fmla="*/ 2147483647 w 471"/>
                <a:gd name="T25" fmla="*/ 2147483647 h 442"/>
                <a:gd name="T26" fmla="*/ 2147483647 w 471"/>
                <a:gd name="T27" fmla="*/ 2147483647 h 442"/>
                <a:gd name="T28" fmla="*/ 2147483647 w 471"/>
                <a:gd name="T29" fmla="*/ 2147483647 h 442"/>
                <a:gd name="T30" fmla="*/ 2147483647 w 471"/>
                <a:gd name="T31" fmla="*/ 2147483647 h 442"/>
                <a:gd name="T32" fmla="*/ 2147483647 w 471"/>
                <a:gd name="T33" fmla="*/ 2147483647 h 442"/>
                <a:gd name="T34" fmla="*/ 2147483647 w 471"/>
                <a:gd name="T35" fmla="*/ 2147483647 h 442"/>
                <a:gd name="T36" fmla="*/ 2147483647 w 471"/>
                <a:gd name="T37" fmla="*/ 2147483647 h 442"/>
                <a:gd name="T38" fmla="*/ 0 w 471"/>
                <a:gd name="T39" fmla="*/ 2147483647 h 4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71"/>
                <a:gd name="T61" fmla="*/ 0 h 442"/>
                <a:gd name="T62" fmla="*/ 471 w 471"/>
                <a:gd name="T63" fmla="*/ 442 h 4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71" h="442">
                  <a:moveTo>
                    <a:pt x="0" y="14"/>
                  </a:moveTo>
                  <a:lnTo>
                    <a:pt x="58" y="0"/>
                  </a:lnTo>
                  <a:lnTo>
                    <a:pt x="340" y="41"/>
                  </a:lnTo>
                  <a:lnTo>
                    <a:pt x="405" y="23"/>
                  </a:lnTo>
                  <a:lnTo>
                    <a:pt x="471" y="31"/>
                  </a:lnTo>
                  <a:lnTo>
                    <a:pt x="413" y="63"/>
                  </a:lnTo>
                  <a:lnTo>
                    <a:pt x="391" y="41"/>
                  </a:lnTo>
                  <a:lnTo>
                    <a:pt x="325" y="56"/>
                  </a:lnTo>
                  <a:lnTo>
                    <a:pt x="325" y="181"/>
                  </a:lnTo>
                  <a:lnTo>
                    <a:pt x="289" y="182"/>
                  </a:lnTo>
                  <a:lnTo>
                    <a:pt x="289" y="279"/>
                  </a:lnTo>
                  <a:lnTo>
                    <a:pt x="289" y="420"/>
                  </a:lnTo>
                  <a:lnTo>
                    <a:pt x="259" y="442"/>
                  </a:lnTo>
                  <a:lnTo>
                    <a:pt x="215" y="442"/>
                  </a:lnTo>
                  <a:lnTo>
                    <a:pt x="191" y="412"/>
                  </a:lnTo>
                  <a:lnTo>
                    <a:pt x="170" y="428"/>
                  </a:lnTo>
                  <a:lnTo>
                    <a:pt x="125" y="379"/>
                  </a:lnTo>
                  <a:lnTo>
                    <a:pt x="100" y="225"/>
                  </a:lnTo>
                  <a:lnTo>
                    <a:pt x="100" y="206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45" name="Freeform 221"/>
            <p:cNvSpPr>
              <a:spLocks noChangeAspect="1"/>
            </p:cNvSpPr>
            <p:nvPr/>
          </p:nvSpPr>
          <p:spPr bwMode="invGray">
            <a:xfrm>
              <a:off x="4203699" y="2686348"/>
              <a:ext cx="200025" cy="201612"/>
            </a:xfrm>
            <a:custGeom>
              <a:avLst/>
              <a:gdLst>
                <a:gd name="T0" fmla="*/ 0 w 291"/>
                <a:gd name="T1" fmla="*/ 2147483647 h 242"/>
                <a:gd name="T2" fmla="*/ 2147483647 w 291"/>
                <a:gd name="T3" fmla="*/ 0 h 242"/>
                <a:gd name="T4" fmla="*/ 2147483647 w 291"/>
                <a:gd name="T5" fmla="*/ 2147483647 h 242"/>
                <a:gd name="T6" fmla="*/ 2147483647 w 291"/>
                <a:gd name="T7" fmla="*/ 2147483647 h 242"/>
                <a:gd name="T8" fmla="*/ 2147483647 w 291"/>
                <a:gd name="T9" fmla="*/ 2147483647 h 242"/>
                <a:gd name="T10" fmla="*/ 2147483647 w 291"/>
                <a:gd name="T11" fmla="*/ 2147483647 h 242"/>
                <a:gd name="T12" fmla="*/ 2147483647 w 291"/>
                <a:gd name="T13" fmla="*/ 2147483647 h 242"/>
                <a:gd name="T14" fmla="*/ 2147483647 w 291"/>
                <a:gd name="T15" fmla="*/ 2147483647 h 242"/>
                <a:gd name="T16" fmla="*/ 2147483647 w 291"/>
                <a:gd name="T17" fmla="*/ 2147483647 h 242"/>
                <a:gd name="T18" fmla="*/ 0 w 291"/>
                <a:gd name="T19" fmla="*/ 2147483647 h 2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1"/>
                <a:gd name="T31" fmla="*/ 0 h 242"/>
                <a:gd name="T32" fmla="*/ 291 w 291"/>
                <a:gd name="T33" fmla="*/ 242 h 2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1" h="242">
                  <a:moveTo>
                    <a:pt x="0" y="242"/>
                  </a:moveTo>
                  <a:lnTo>
                    <a:pt x="137" y="0"/>
                  </a:lnTo>
                  <a:lnTo>
                    <a:pt x="288" y="4"/>
                  </a:lnTo>
                  <a:lnTo>
                    <a:pt x="291" y="17"/>
                  </a:lnTo>
                  <a:lnTo>
                    <a:pt x="288" y="62"/>
                  </a:lnTo>
                  <a:lnTo>
                    <a:pt x="177" y="60"/>
                  </a:lnTo>
                  <a:lnTo>
                    <a:pt x="175" y="154"/>
                  </a:lnTo>
                  <a:lnTo>
                    <a:pt x="136" y="171"/>
                  </a:lnTo>
                  <a:lnTo>
                    <a:pt x="138" y="228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46" name="Freeform 222"/>
            <p:cNvSpPr>
              <a:spLocks noChangeAspect="1"/>
            </p:cNvSpPr>
            <p:nvPr/>
          </p:nvSpPr>
          <p:spPr bwMode="invGray">
            <a:xfrm>
              <a:off x="5133974" y="2830810"/>
              <a:ext cx="398463" cy="565150"/>
            </a:xfrm>
            <a:custGeom>
              <a:avLst/>
              <a:gdLst>
                <a:gd name="T0" fmla="*/ 0 w 576"/>
                <a:gd name="T1" fmla="*/ 2147483647 h 684"/>
                <a:gd name="T2" fmla="*/ 2147483647 w 576"/>
                <a:gd name="T3" fmla="*/ 2147483647 h 684"/>
                <a:gd name="T4" fmla="*/ 2147483647 w 576"/>
                <a:gd name="T5" fmla="*/ 2147483647 h 684"/>
                <a:gd name="T6" fmla="*/ 2147483647 w 576"/>
                <a:gd name="T7" fmla="*/ 2147483647 h 684"/>
                <a:gd name="T8" fmla="*/ 2147483647 w 576"/>
                <a:gd name="T9" fmla="*/ 2147483647 h 684"/>
                <a:gd name="T10" fmla="*/ 2147483647 w 576"/>
                <a:gd name="T11" fmla="*/ 2147483647 h 684"/>
                <a:gd name="T12" fmla="*/ 2147483647 w 576"/>
                <a:gd name="T13" fmla="*/ 2147483647 h 684"/>
                <a:gd name="T14" fmla="*/ 2147483647 w 576"/>
                <a:gd name="T15" fmla="*/ 2147483647 h 684"/>
                <a:gd name="T16" fmla="*/ 2147483647 w 576"/>
                <a:gd name="T17" fmla="*/ 2147483647 h 684"/>
                <a:gd name="T18" fmla="*/ 2147483647 w 576"/>
                <a:gd name="T19" fmla="*/ 2147483647 h 684"/>
                <a:gd name="T20" fmla="*/ 2147483647 w 576"/>
                <a:gd name="T21" fmla="*/ 2147483647 h 684"/>
                <a:gd name="T22" fmla="*/ 2147483647 w 576"/>
                <a:gd name="T23" fmla="*/ 2147483647 h 684"/>
                <a:gd name="T24" fmla="*/ 2147483647 w 576"/>
                <a:gd name="T25" fmla="*/ 2147483647 h 684"/>
                <a:gd name="T26" fmla="*/ 2147483647 w 576"/>
                <a:gd name="T27" fmla="*/ 2147483647 h 684"/>
                <a:gd name="T28" fmla="*/ 2147483647 w 576"/>
                <a:gd name="T29" fmla="*/ 2147483647 h 684"/>
                <a:gd name="T30" fmla="*/ 2147483647 w 576"/>
                <a:gd name="T31" fmla="*/ 2147483647 h 684"/>
                <a:gd name="T32" fmla="*/ 2147483647 w 576"/>
                <a:gd name="T33" fmla="*/ 2147483647 h 684"/>
                <a:gd name="T34" fmla="*/ 2147483647 w 576"/>
                <a:gd name="T35" fmla="*/ 0 h 684"/>
                <a:gd name="T36" fmla="*/ 2147483647 w 576"/>
                <a:gd name="T37" fmla="*/ 2147483647 h 684"/>
                <a:gd name="T38" fmla="*/ 2147483647 w 576"/>
                <a:gd name="T39" fmla="*/ 2147483647 h 684"/>
                <a:gd name="T40" fmla="*/ 2147483647 w 576"/>
                <a:gd name="T41" fmla="*/ 2147483647 h 684"/>
                <a:gd name="T42" fmla="*/ 2147483647 w 576"/>
                <a:gd name="T43" fmla="*/ 2147483647 h 684"/>
                <a:gd name="T44" fmla="*/ 2147483647 w 576"/>
                <a:gd name="T45" fmla="*/ 2147483647 h 684"/>
                <a:gd name="T46" fmla="*/ 2147483647 w 576"/>
                <a:gd name="T47" fmla="*/ 2147483647 h 684"/>
                <a:gd name="T48" fmla="*/ 2147483647 w 576"/>
                <a:gd name="T49" fmla="*/ 2147483647 h 684"/>
                <a:gd name="T50" fmla="*/ 0 w 576"/>
                <a:gd name="T51" fmla="*/ 2147483647 h 68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76"/>
                <a:gd name="T79" fmla="*/ 0 h 684"/>
                <a:gd name="T80" fmla="*/ 576 w 576"/>
                <a:gd name="T81" fmla="*/ 684 h 68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76" h="684">
                  <a:moveTo>
                    <a:pt x="0" y="361"/>
                  </a:moveTo>
                  <a:lnTo>
                    <a:pt x="27" y="429"/>
                  </a:lnTo>
                  <a:lnTo>
                    <a:pt x="52" y="504"/>
                  </a:lnTo>
                  <a:lnTo>
                    <a:pt x="111" y="531"/>
                  </a:lnTo>
                  <a:lnTo>
                    <a:pt x="196" y="632"/>
                  </a:lnTo>
                  <a:lnTo>
                    <a:pt x="311" y="684"/>
                  </a:lnTo>
                  <a:lnTo>
                    <a:pt x="418" y="671"/>
                  </a:lnTo>
                  <a:lnTo>
                    <a:pt x="483" y="651"/>
                  </a:lnTo>
                  <a:lnTo>
                    <a:pt x="444" y="579"/>
                  </a:lnTo>
                  <a:lnTo>
                    <a:pt x="383" y="537"/>
                  </a:lnTo>
                  <a:lnTo>
                    <a:pt x="423" y="510"/>
                  </a:lnTo>
                  <a:lnTo>
                    <a:pt x="427" y="446"/>
                  </a:lnTo>
                  <a:lnTo>
                    <a:pt x="495" y="362"/>
                  </a:lnTo>
                  <a:lnTo>
                    <a:pt x="522" y="214"/>
                  </a:lnTo>
                  <a:lnTo>
                    <a:pt x="576" y="181"/>
                  </a:lnTo>
                  <a:lnTo>
                    <a:pt x="534" y="149"/>
                  </a:lnTo>
                  <a:lnTo>
                    <a:pt x="518" y="39"/>
                  </a:lnTo>
                  <a:lnTo>
                    <a:pt x="473" y="0"/>
                  </a:lnTo>
                  <a:lnTo>
                    <a:pt x="418" y="47"/>
                  </a:lnTo>
                  <a:lnTo>
                    <a:pt x="105" y="38"/>
                  </a:lnTo>
                  <a:lnTo>
                    <a:pt x="105" y="108"/>
                  </a:lnTo>
                  <a:lnTo>
                    <a:pt x="74" y="110"/>
                  </a:lnTo>
                  <a:lnTo>
                    <a:pt x="74" y="130"/>
                  </a:lnTo>
                  <a:lnTo>
                    <a:pt x="72" y="261"/>
                  </a:lnTo>
                  <a:lnTo>
                    <a:pt x="37" y="268"/>
                  </a:lnTo>
                  <a:lnTo>
                    <a:pt x="0" y="361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47" name="Freeform 223"/>
            <p:cNvSpPr>
              <a:spLocks noChangeAspect="1"/>
            </p:cNvSpPr>
            <p:nvPr/>
          </p:nvSpPr>
          <p:spPr bwMode="invGray">
            <a:xfrm>
              <a:off x="5346699" y="4248448"/>
              <a:ext cx="30163" cy="49212"/>
            </a:xfrm>
            <a:custGeom>
              <a:avLst/>
              <a:gdLst>
                <a:gd name="T0" fmla="*/ 0 w 42"/>
                <a:gd name="T1" fmla="*/ 2147483647 h 55"/>
                <a:gd name="T2" fmla="*/ 2147483647 w 42"/>
                <a:gd name="T3" fmla="*/ 2147483647 h 55"/>
                <a:gd name="T4" fmla="*/ 2147483647 w 42"/>
                <a:gd name="T5" fmla="*/ 2147483647 h 55"/>
                <a:gd name="T6" fmla="*/ 2147483647 w 42"/>
                <a:gd name="T7" fmla="*/ 0 h 55"/>
                <a:gd name="T8" fmla="*/ 0 w 42"/>
                <a:gd name="T9" fmla="*/ 214748364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55"/>
                <a:gd name="T17" fmla="*/ 42 w 42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55">
                  <a:moveTo>
                    <a:pt x="0" y="31"/>
                  </a:moveTo>
                  <a:lnTo>
                    <a:pt x="23" y="55"/>
                  </a:lnTo>
                  <a:lnTo>
                    <a:pt x="42" y="35"/>
                  </a:lnTo>
                  <a:lnTo>
                    <a:pt x="38" y="0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48" name="Freeform 224"/>
            <p:cNvSpPr>
              <a:spLocks noChangeAspect="1"/>
            </p:cNvSpPr>
            <p:nvPr/>
          </p:nvSpPr>
          <p:spPr bwMode="invGray">
            <a:xfrm>
              <a:off x="5321299" y="3522960"/>
              <a:ext cx="257175" cy="309563"/>
            </a:xfrm>
            <a:custGeom>
              <a:avLst/>
              <a:gdLst>
                <a:gd name="T0" fmla="*/ 0 w 374"/>
                <a:gd name="T1" fmla="*/ 2147483647 h 371"/>
                <a:gd name="T2" fmla="*/ 2147483647 w 374"/>
                <a:gd name="T3" fmla="*/ 2147483647 h 371"/>
                <a:gd name="T4" fmla="*/ 2147483647 w 374"/>
                <a:gd name="T5" fmla="*/ 2147483647 h 371"/>
                <a:gd name="T6" fmla="*/ 2147483647 w 374"/>
                <a:gd name="T7" fmla="*/ 2147483647 h 371"/>
                <a:gd name="T8" fmla="*/ 2147483647 w 374"/>
                <a:gd name="T9" fmla="*/ 2147483647 h 371"/>
                <a:gd name="T10" fmla="*/ 2147483647 w 374"/>
                <a:gd name="T11" fmla="*/ 2147483647 h 371"/>
                <a:gd name="T12" fmla="*/ 2147483647 w 374"/>
                <a:gd name="T13" fmla="*/ 2147483647 h 371"/>
                <a:gd name="T14" fmla="*/ 2147483647 w 374"/>
                <a:gd name="T15" fmla="*/ 2147483647 h 371"/>
                <a:gd name="T16" fmla="*/ 2147483647 w 374"/>
                <a:gd name="T17" fmla="*/ 2147483647 h 371"/>
                <a:gd name="T18" fmla="*/ 2147483647 w 374"/>
                <a:gd name="T19" fmla="*/ 2147483647 h 371"/>
                <a:gd name="T20" fmla="*/ 2147483647 w 374"/>
                <a:gd name="T21" fmla="*/ 0 h 371"/>
                <a:gd name="T22" fmla="*/ 2147483647 w 374"/>
                <a:gd name="T23" fmla="*/ 2147483647 h 371"/>
                <a:gd name="T24" fmla="*/ 2147483647 w 374"/>
                <a:gd name="T25" fmla="*/ 2147483647 h 371"/>
                <a:gd name="T26" fmla="*/ 2147483647 w 374"/>
                <a:gd name="T27" fmla="*/ 2147483647 h 371"/>
                <a:gd name="T28" fmla="*/ 2147483647 w 374"/>
                <a:gd name="T29" fmla="*/ 0 h 371"/>
                <a:gd name="T30" fmla="*/ 2147483647 w 374"/>
                <a:gd name="T31" fmla="*/ 2147483647 h 371"/>
                <a:gd name="T32" fmla="*/ 2147483647 w 374"/>
                <a:gd name="T33" fmla="*/ 2147483647 h 371"/>
                <a:gd name="T34" fmla="*/ 2147483647 w 374"/>
                <a:gd name="T35" fmla="*/ 2147483647 h 371"/>
                <a:gd name="T36" fmla="*/ 0 w 374"/>
                <a:gd name="T37" fmla="*/ 2147483647 h 3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4"/>
                <a:gd name="T58" fmla="*/ 0 h 371"/>
                <a:gd name="T59" fmla="*/ 374 w 374"/>
                <a:gd name="T60" fmla="*/ 371 h 3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4" h="371">
                  <a:moveTo>
                    <a:pt x="0" y="118"/>
                  </a:moveTo>
                  <a:lnTo>
                    <a:pt x="3" y="189"/>
                  </a:lnTo>
                  <a:lnTo>
                    <a:pt x="48" y="262"/>
                  </a:lnTo>
                  <a:lnTo>
                    <a:pt x="113" y="293"/>
                  </a:lnTo>
                  <a:lnTo>
                    <a:pt x="147" y="300"/>
                  </a:lnTo>
                  <a:lnTo>
                    <a:pt x="184" y="371"/>
                  </a:lnTo>
                  <a:lnTo>
                    <a:pt x="323" y="362"/>
                  </a:lnTo>
                  <a:lnTo>
                    <a:pt x="374" y="331"/>
                  </a:lnTo>
                  <a:lnTo>
                    <a:pt x="322" y="185"/>
                  </a:lnTo>
                  <a:lnTo>
                    <a:pt x="335" y="129"/>
                  </a:lnTo>
                  <a:lnTo>
                    <a:pt x="157" y="0"/>
                  </a:lnTo>
                  <a:lnTo>
                    <a:pt x="110" y="64"/>
                  </a:lnTo>
                  <a:lnTo>
                    <a:pt x="89" y="47"/>
                  </a:lnTo>
                  <a:lnTo>
                    <a:pt x="76" y="62"/>
                  </a:lnTo>
                  <a:lnTo>
                    <a:pt x="74" y="0"/>
                  </a:lnTo>
                  <a:lnTo>
                    <a:pt x="28" y="3"/>
                  </a:lnTo>
                  <a:lnTo>
                    <a:pt x="36" y="49"/>
                  </a:lnTo>
                  <a:lnTo>
                    <a:pt x="38" y="78"/>
                  </a:lnTo>
                  <a:lnTo>
                    <a:pt x="0" y="118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IN" sz="1600" dirty="0">
                <a:solidFill>
                  <a:prstClr val="black"/>
                </a:solidFill>
              </a:endParaRPr>
            </a:p>
          </p:txBody>
        </p:sp>
        <p:sp>
          <p:nvSpPr>
            <p:cNvPr id="149" name="Freeform 225"/>
            <p:cNvSpPr>
              <a:spLocks noChangeAspect="1"/>
            </p:cNvSpPr>
            <p:nvPr/>
          </p:nvSpPr>
          <p:spPr bwMode="invGray">
            <a:xfrm>
              <a:off x="4605337" y="3175298"/>
              <a:ext cx="49212" cy="149225"/>
            </a:xfrm>
            <a:custGeom>
              <a:avLst/>
              <a:gdLst>
                <a:gd name="T0" fmla="*/ 0 w 74"/>
                <a:gd name="T1" fmla="*/ 0 h 177"/>
                <a:gd name="T2" fmla="*/ 2147483647 w 74"/>
                <a:gd name="T3" fmla="*/ 2147483647 h 177"/>
                <a:gd name="T4" fmla="*/ 2147483647 w 74"/>
                <a:gd name="T5" fmla="*/ 2147483647 h 177"/>
                <a:gd name="T6" fmla="*/ 2147483647 w 74"/>
                <a:gd name="T7" fmla="*/ 2147483647 h 177"/>
                <a:gd name="T8" fmla="*/ 0 w 74"/>
                <a:gd name="T9" fmla="*/ 0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177"/>
                <a:gd name="T17" fmla="*/ 74 w 74"/>
                <a:gd name="T18" fmla="*/ 177 h 1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177">
                  <a:moveTo>
                    <a:pt x="0" y="0"/>
                  </a:moveTo>
                  <a:lnTo>
                    <a:pt x="38" y="9"/>
                  </a:lnTo>
                  <a:lnTo>
                    <a:pt x="74" y="171"/>
                  </a:lnTo>
                  <a:lnTo>
                    <a:pt x="49" y="1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50" name="Freeform 226"/>
            <p:cNvSpPr>
              <a:spLocks noChangeAspect="1"/>
            </p:cNvSpPr>
            <p:nvPr/>
          </p:nvSpPr>
          <p:spPr bwMode="invGray">
            <a:xfrm>
              <a:off x="5321299" y="3383260"/>
              <a:ext cx="128588" cy="150813"/>
            </a:xfrm>
            <a:custGeom>
              <a:avLst/>
              <a:gdLst>
                <a:gd name="T0" fmla="*/ 0 w 185"/>
                <a:gd name="T1" fmla="*/ 2147483647 h 183"/>
                <a:gd name="T2" fmla="*/ 2147483647 w 185"/>
                <a:gd name="T3" fmla="*/ 2147483647 h 183"/>
                <a:gd name="T4" fmla="*/ 2147483647 w 185"/>
                <a:gd name="T5" fmla="*/ 2147483647 h 183"/>
                <a:gd name="T6" fmla="*/ 2147483647 w 185"/>
                <a:gd name="T7" fmla="*/ 2147483647 h 183"/>
                <a:gd name="T8" fmla="*/ 2147483647 w 185"/>
                <a:gd name="T9" fmla="*/ 2147483647 h 183"/>
                <a:gd name="T10" fmla="*/ 2147483647 w 185"/>
                <a:gd name="T11" fmla="*/ 2147483647 h 183"/>
                <a:gd name="T12" fmla="*/ 2147483647 w 185"/>
                <a:gd name="T13" fmla="*/ 0 h 183"/>
                <a:gd name="T14" fmla="*/ 2147483647 w 185"/>
                <a:gd name="T15" fmla="*/ 2147483647 h 183"/>
                <a:gd name="T16" fmla="*/ 2147483647 w 185"/>
                <a:gd name="T17" fmla="*/ 2147483647 h 183"/>
                <a:gd name="T18" fmla="*/ 2147483647 w 185"/>
                <a:gd name="T19" fmla="*/ 2147483647 h 183"/>
                <a:gd name="T20" fmla="*/ 0 w 185"/>
                <a:gd name="T21" fmla="*/ 2147483647 h 1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5"/>
                <a:gd name="T34" fmla="*/ 0 h 183"/>
                <a:gd name="T35" fmla="*/ 185 w 185"/>
                <a:gd name="T36" fmla="*/ 183 h 1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5" h="183">
                  <a:moveTo>
                    <a:pt x="0" y="183"/>
                  </a:moveTo>
                  <a:lnTo>
                    <a:pt x="27" y="173"/>
                  </a:lnTo>
                  <a:lnTo>
                    <a:pt x="73" y="170"/>
                  </a:lnTo>
                  <a:lnTo>
                    <a:pt x="75" y="145"/>
                  </a:lnTo>
                  <a:lnTo>
                    <a:pt x="147" y="130"/>
                  </a:lnTo>
                  <a:lnTo>
                    <a:pt x="185" y="68"/>
                  </a:lnTo>
                  <a:lnTo>
                    <a:pt x="147" y="0"/>
                  </a:lnTo>
                  <a:lnTo>
                    <a:pt x="40" y="13"/>
                  </a:lnTo>
                  <a:lnTo>
                    <a:pt x="53" y="63"/>
                  </a:lnTo>
                  <a:lnTo>
                    <a:pt x="30" y="96"/>
                  </a:lnTo>
                  <a:lnTo>
                    <a:pt x="0" y="183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51" name="Freeform 227"/>
            <p:cNvSpPr>
              <a:spLocks noChangeAspect="1"/>
            </p:cNvSpPr>
            <p:nvPr/>
          </p:nvSpPr>
          <p:spPr bwMode="invGray">
            <a:xfrm>
              <a:off x="5194299" y="2565698"/>
              <a:ext cx="268288" cy="300037"/>
            </a:xfrm>
            <a:custGeom>
              <a:avLst/>
              <a:gdLst>
                <a:gd name="T0" fmla="*/ 0 w 389"/>
                <a:gd name="T1" fmla="*/ 2147483647 h 365"/>
                <a:gd name="T2" fmla="*/ 2147483647 w 389"/>
                <a:gd name="T3" fmla="*/ 2147483647 h 365"/>
                <a:gd name="T4" fmla="*/ 2147483647 w 389"/>
                <a:gd name="T5" fmla="*/ 2147483647 h 365"/>
                <a:gd name="T6" fmla="*/ 2147483647 w 389"/>
                <a:gd name="T7" fmla="*/ 2147483647 h 365"/>
                <a:gd name="T8" fmla="*/ 2147483647 w 389"/>
                <a:gd name="T9" fmla="*/ 2147483647 h 365"/>
                <a:gd name="T10" fmla="*/ 2147483647 w 389"/>
                <a:gd name="T11" fmla="*/ 2147483647 h 365"/>
                <a:gd name="T12" fmla="*/ 2147483647 w 389"/>
                <a:gd name="T13" fmla="*/ 2147483647 h 365"/>
                <a:gd name="T14" fmla="*/ 2147483647 w 389"/>
                <a:gd name="T15" fmla="*/ 2147483647 h 365"/>
                <a:gd name="T16" fmla="*/ 2147483647 w 389"/>
                <a:gd name="T17" fmla="*/ 2147483647 h 365"/>
                <a:gd name="T18" fmla="*/ 2147483647 w 389"/>
                <a:gd name="T19" fmla="*/ 2147483647 h 365"/>
                <a:gd name="T20" fmla="*/ 2147483647 w 389"/>
                <a:gd name="T21" fmla="*/ 2147483647 h 365"/>
                <a:gd name="T22" fmla="*/ 2147483647 w 389"/>
                <a:gd name="T23" fmla="*/ 2147483647 h 365"/>
                <a:gd name="T24" fmla="*/ 2147483647 w 389"/>
                <a:gd name="T25" fmla="*/ 2147483647 h 365"/>
                <a:gd name="T26" fmla="*/ 2147483647 w 389"/>
                <a:gd name="T27" fmla="*/ 0 h 365"/>
                <a:gd name="T28" fmla="*/ 0 w 389"/>
                <a:gd name="T29" fmla="*/ 2147483647 h 3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9"/>
                <a:gd name="T46" fmla="*/ 0 h 365"/>
                <a:gd name="T47" fmla="*/ 389 w 389"/>
                <a:gd name="T48" fmla="*/ 365 h 3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9" h="365">
                  <a:moveTo>
                    <a:pt x="0" y="60"/>
                  </a:moveTo>
                  <a:lnTo>
                    <a:pt x="16" y="356"/>
                  </a:lnTo>
                  <a:lnTo>
                    <a:pt x="329" y="365"/>
                  </a:lnTo>
                  <a:lnTo>
                    <a:pt x="384" y="318"/>
                  </a:lnTo>
                  <a:lnTo>
                    <a:pt x="389" y="286"/>
                  </a:lnTo>
                  <a:lnTo>
                    <a:pt x="272" y="77"/>
                  </a:lnTo>
                  <a:lnTo>
                    <a:pt x="329" y="144"/>
                  </a:lnTo>
                  <a:lnTo>
                    <a:pt x="359" y="87"/>
                  </a:lnTo>
                  <a:lnTo>
                    <a:pt x="329" y="14"/>
                  </a:lnTo>
                  <a:lnTo>
                    <a:pt x="257" y="25"/>
                  </a:lnTo>
                  <a:lnTo>
                    <a:pt x="255" y="5"/>
                  </a:lnTo>
                  <a:lnTo>
                    <a:pt x="217" y="5"/>
                  </a:lnTo>
                  <a:lnTo>
                    <a:pt x="152" y="32"/>
                  </a:lnTo>
                  <a:lnTo>
                    <a:pt x="16" y="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52" name="Freeform 228"/>
            <p:cNvSpPr>
              <a:spLocks noChangeAspect="1"/>
            </p:cNvSpPr>
            <p:nvPr/>
          </p:nvSpPr>
          <p:spPr bwMode="invGray">
            <a:xfrm>
              <a:off x="4486274" y="3068935"/>
              <a:ext cx="179388" cy="155575"/>
            </a:xfrm>
            <a:custGeom>
              <a:avLst/>
              <a:gdLst>
                <a:gd name="T0" fmla="*/ 0 w 262"/>
                <a:gd name="T1" fmla="*/ 2147483647 h 190"/>
                <a:gd name="T2" fmla="*/ 2147483647 w 262"/>
                <a:gd name="T3" fmla="*/ 2147483647 h 190"/>
                <a:gd name="T4" fmla="*/ 2147483647 w 262"/>
                <a:gd name="T5" fmla="*/ 2147483647 h 190"/>
                <a:gd name="T6" fmla="*/ 2147483647 w 262"/>
                <a:gd name="T7" fmla="*/ 2147483647 h 190"/>
                <a:gd name="T8" fmla="*/ 2147483647 w 262"/>
                <a:gd name="T9" fmla="*/ 2147483647 h 190"/>
                <a:gd name="T10" fmla="*/ 2147483647 w 262"/>
                <a:gd name="T11" fmla="*/ 2147483647 h 190"/>
                <a:gd name="T12" fmla="*/ 2147483647 w 262"/>
                <a:gd name="T13" fmla="*/ 2147483647 h 190"/>
                <a:gd name="T14" fmla="*/ 2147483647 w 262"/>
                <a:gd name="T15" fmla="*/ 2147483647 h 190"/>
                <a:gd name="T16" fmla="*/ 2147483647 w 262"/>
                <a:gd name="T17" fmla="*/ 0 h 190"/>
                <a:gd name="T18" fmla="*/ 2147483647 w 262"/>
                <a:gd name="T19" fmla="*/ 2147483647 h 190"/>
                <a:gd name="T20" fmla="*/ 0 w 262"/>
                <a:gd name="T21" fmla="*/ 2147483647 h 1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2"/>
                <a:gd name="T34" fmla="*/ 0 h 190"/>
                <a:gd name="T35" fmla="*/ 262 w 262"/>
                <a:gd name="T36" fmla="*/ 190 h 19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2" h="190">
                  <a:moveTo>
                    <a:pt x="0" y="162"/>
                  </a:moveTo>
                  <a:lnTo>
                    <a:pt x="18" y="183"/>
                  </a:lnTo>
                  <a:lnTo>
                    <a:pt x="88" y="190"/>
                  </a:lnTo>
                  <a:lnTo>
                    <a:pt x="81" y="142"/>
                  </a:lnTo>
                  <a:lnTo>
                    <a:pt x="174" y="133"/>
                  </a:lnTo>
                  <a:lnTo>
                    <a:pt x="212" y="142"/>
                  </a:lnTo>
                  <a:lnTo>
                    <a:pt x="262" y="106"/>
                  </a:lnTo>
                  <a:lnTo>
                    <a:pt x="195" y="34"/>
                  </a:lnTo>
                  <a:lnTo>
                    <a:pt x="187" y="0"/>
                  </a:lnTo>
                  <a:lnTo>
                    <a:pt x="44" y="62"/>
                  </a:lnTo>
                  <a:lnTo>
                    <a:pt x="0" y="162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153" name="Freeform 229"/>
            <p:cNvSpPr>
              <a:spLocks noChangeAspect="1"/>
            </p:cNvSpPr>
            <p:nvPr/>
          </p:nvSpPr>
          <p:spPr bwMode="invGray">
            <a:xfrm>
              <a:off x="5133974" y="3729335"/>
              <a:ext cx="282575" cy="282575"/>
            </a:xfrm>
            <a:custGeom>
              <a:avLst/>
              <a:gdLst>
                <a:gd name="T0" fmla="*/ 0 w 409"/>
                <a:gd name="T1" fmla="*/ 2147483647 h 339"/>
                <a:gd name="T2" fmla="*/ 0 w 409"/>
                <a:gd name="T3" fmla="*/ 2147483647 h 339"/>
                <a:gd name="T4" fmla="*/ 2147483647 w 409"/>
                <a:gd name="T5" fmla="*/ 2147483647 h 339"/>
                <a:gd name="T6" fmla="*/ 2147483647 w 409"/>
                <a:gd name="T7" fmla="*/ 2147483647 h 339"/>
                <a:gd name="T8" fmla="*/ 2147483647 w 409"/>
                <a:gd name="T9" fmla="*/ 2147483647 h 339"/>
                <a:gd name="T10" fmla="*/ 2147483647 w 409"/>
                <a:gd name="T11" fmla="*/ 2147483647 h 339"/>
                <a:gd name="T12" fmla="*/ 2147483647 w 409"/>
                <a:gd name="T13" fmla="*/ 2147483647 h 339"/>
                <a:gd name="T14" fmla="*/ 2147483647 w 409"/>
                <a:gd name="T15" fmla="*/ 2147483647 h 339"/>
                <a:gd name="T16" fmla="*/ 2147483647 w 409"/>
                <a:gd name="T17" fmla="*/ 2147483647 h 339"/>
                <a:gd name="T18" fmla="*/ 2147483647 w 409"/>
                <a:gd name="T19" fmla="*/ 2147483647 h 339"/>
                <a:gd name="T20" fmla="*/ 2147483647 w 409"/>
                <a:gd name="T21" fmla="*/ 2147483647 h 339"/>
                <a:gd name="T22" fmla="*/ 2147483647 w 409"/>
                <a:gd name="T23" fmla="*/ 2147483647 h 339"/>
                <a:gd name="T24" fmla="*/ 2147483647 w 409"/>
                <a:gd name="T25" fmla="*/ 2147483647 h 339"/>
                <a:gd name="T26" fmla="*/ 2147483647 w 409"/>
                <a:gd name="T27" fmla="*/ 2147483647 h 339"/>
                <a:gd name="T28" fmla="*/ 2147483647 w 409"/>
                <a:gd name="T29" fmla="*/ 0 h 339"/>
                <a:gd name="T30" fmla="*/ 2147483647 w 409"/>
                <a:gd name="T31" fmla="*/ 2147483647 h 339"/>
                <a:gd name="T32" fmla="*/ 2147483647 w 409"/>
                <a:gd name="T33" fmla="*/ 2147483647 h 339"/>
                <a:gd name="T34" fmla="*/ 2147483647 w 409"/>
                <a:gd name="T35" fmla="*/ 2147483647 h 339"/>
                <a:gd name="T36" fmla="*/ 2147483647 w 409"/>
                <a:gd name="T37" fmla="*/ 2147483647 h 339"/>
                <a:gd name="T38" fmla="*/ 2147483647 w 409"/>
                <a:gd name="T39" fmla="*/ 2147483647 h 339"/>
                <a:gd name="T40" fmla="*/ 2147483647 w 409"/>
                <a:gd name="T41" fmla="*/ 2147483647 h 339"/>
                <a:gd name="T42" fmla="*/ 0 w 409"/>
                <a:gd name="T43" fmla="*/ 2147483647 h 3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9"/>
                <a:gd name="T67" fmla="*/ 0 h 339"/>
                <a:gd name="T68" fmla="*/ 409 w 409"/>
                <a:gd name="T69" fmla="*/ 339 h 3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9" h="339">
                  <a:moveTo>
                    <a:pt x="0" y="166"/>
                  </a:moveTo>
                  <a:lnTo>
                    <a:pt x="0" y="296"/>
                  </a:lnTo>
                  <a:lnTo>
                    <a:pt x="43" y="329"/>
                  </a:lnTo>
                  <a:lnTo>
                    <a:pt x="109" y="337"/>
                  </a:lnTo>
                  <a:lnTo>
                    <a:pt x="170" y="339"/>
                  </a:lnTo>
                  <a:lnTo>
                    <a:pt x="231" y="293"/>
                  </a:lnTo>
                  <a:lnTo>
                    <a:pt x="235" y="274"/>
                  </a:lnTo>
                  <a:lnTo>
                    <a:pt x="288" y="260"/>
                  </a:lnTo>
                  <a:lnTo>
                    <a:pt x="278" y="242"/>
                  </a:lnTo>
                  <a:lnTo>
                    <a:pt x="389" y="208"/>
                  </a:lnTo>
                  <a:lnTo>
                    <a:pt x="374" y="191"/>
                  </a:lnTo>
                  <a:lnTo>
                    <a:pt x="409" y="88"/>
                  </a:lnTo>
                  <a:lnTo>
                    <a:pt x="382" y="43"/>
                  </a:lnTo>
                  <a:lnTo>
                    <a:pt x="317" y="12"/>
                  </a:lnTo>
                  <a:lnTo>
                    <a:pt x="300" y="0"/>
                  </a:lnTo>
                  <a:lnTo>
                    <a:pt x="237" y="32"/>
                  </a:lnTo>
                  <a:lnTo>
                    <a:pt x="230" y="122"/>
                  </a:lnTo>
                  <a:lnTo>
                    <a:pt x="269" y="139"/>
                  </a:lnTo>
                  <a:lnTo>
                    <a:pt x="270" y="176"/>
                  </a:lnTo>
                  <a:lnTo>
                    <a:pt x="71" y="94"/>
                  </a:lnTo>
                  <a:lnTo>
                    <a:pt x="77" y="166"/>
                  </a:lnTo>
                  <a:lnTo>
                    <a:pt x="0" y="166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IN" sz="1600" dirty="0">
                <a:solidFill>
                  <a:prstClr val="black"/>
                </a:solidFill>
              </a:endParaRPr>
            </a:p>
          </p:txBody>
        </p:sp>
        <p:sp>
          <p:nvSpPr>
            <p:cNvPr id="154" name="Freeform 230"/>
            <p:cNvSpPr>
              <a:spLocks noChangeAspect="1"/>
            </p:cNvSpPr>
            <p:nvPr/>
          </p:nvSpPr>
          <p:spPr bwMode="invGray">
            <a:xfrm>
              <a:off x="5005387" y="4119225"/>
              <a:ext cx="388937" cy="379413"/>
            </a:xfrm>
            <a:custGeom>
              <a:avLst/>
              <a:gdLst>
                <a:gd name="T0" fmla="*/ 0 w 568"/>
                <a:gd name="T1" fmla="*/ 2147483647 h 455"/>
                <a:gd name="T2" fmla="*/ 2147483647 w 568"/>
                <a:gd name="T3" fmla="*/ 2147483647 h 455"/>
                <a:gd name="T4" fmla="*/ 2147483647 w 568"/>
                <a:gd name="T5" fmla="*/ 2147483647 h 455"/>
                <a:gd name="T6" fmla="*/ 2147483647 w 568"/>
                <a:gd name="T7" fmla="*/ 2147483647 h 455"/>
                <a:gd name="T8" fmla="*/ 2147483647 w 568"/>
                <a:gd name="T9" fmla="*/ 2147483647 h 455"/>
                <a:gd name="T10" fmla="*/ 2147483647 w 568"/>
                <a:gd name="T11" fmla="*/ 2147483647 h 455"/>
                <a:gd name="T12" fmla="*/ 2147483647 w 568"/>
                <a:gd name="T13" fmla="*/ 2147483647 h 455"/>
                <a:gd name="T14" fmla="*/ 2147483647 w 568"/>
                <a:gd name="T15" fmla="*/ 2147483647 h 455"/>
                <a:gd name="T16" fmla="*/ 2147483647 w 568"/>
                <a:gd name="T17" fmla="*/ 2147483647 h 455"/>
                <a:gd name="T18" fmla="*/ 2147483647 w 568"/>
                <a:gd name="T19" fmla="*/ 2147483647 h 455"/>
                <a:gd name="T20" fmla="*/ 2147483647 w 568"/>
                <a:gd name="T21" fmla="*/ 2147483647 h 455"/>
                <a:gd name="T22" fmla="*/ 2147483647 w 568"/>
                <a:gd name="T23" fmla="*/ 0 h 455"/>
                <a:gd name="T24" fmla="*/ 2147483647 w 568"/>
                <a:gd name="T25" fmla="*/ 2147483647 h 455"/>
                <a:gd name="T26" fmla="*/ 2147483647 w 568"/>
                <a:gd name="T27" fmla="*/ 2147483647 h 455"/>
                <a:gd name="T28" fmla="*/ 2147483647 w 568"/>
                <a:gd name="T29" fmla="*/ 2147483647 h 455"/>
                <a:gd name="T30" fmla="*/ 2147483647 w 568"/>
                <a:gd name="T31" fmla="*/ 2147483647 h 455"/>
                <a:gd name="T32" fmla="*/ 2147483647 w 568"/>
                <a:gd name="T33" fmla="*/ 2147483647 h 455"/>
                <a:gd name="T34" fmla="*/ 2147483647 w 568"/>
                <a:gd name="T35" fmla="*/ 2147483647 h 455"/>
                <a:gd name="T36" fmla="*/ 2147483647 w 568"/>
                <a:gd name="T37" fmla="*/ 2147483647 h 455"/>
                <a:gd name="T38" fmla="*/ 2147483647 w 568"/>
                <a:gd name="T39" fmla="*/ 2147483647 h 455"/>
                <a:gd name="T40" fmla="*/ 2147483647 w 568"/>
                <a:gd name="T41" fmla="*/ 2147483647 h 455"/>
                <a:gd name="T42" fmla="*/ 2147483647 w 568"/>
                <a:gd name="T43" fmla="*/ 2147483647 h 455"/>
                <a:gd name="T44" fmla="*/ 2147483647 w 568"/>
                <a:gd name="T45" fmla="*/ 2147483647 h 455"/>
                <a:gd name="T46" fmla="*/ 2147483647 w 568"/>
                <a:gd name="T47" fmla="*/ 2147483647 h 455"/>
                <a:gd name="T48" fmla="*/ 2147483647 w 568"/>
                <a:gd name="T49" fmla="*/ 2147483647 h 455"/>
                <a:gd name="T50" fmla="*/ 0 w 568"/>
                <a:gd name="T51" fmla="*/ 2147483647 h 45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8"/>
                <a:gd name="T79" fmla="*/ 0 h 455"/>
                <a:gd name="T80" fmla="*/ 568 w 568"/>
                <a:gd name="T81" fmla="*/ 455 h 45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8" h="455">
                  <a:moveTo>
                    <a:pt x="0" y="240"/>
                  </a:moveTo>
                  <a:lnTo>
                    <a:pt x="21" y="224"/>
                  </a:lnTo>
                  <a:lnTo>
                    <a:pt x="45" y="254"/>
                  </a:lnTo>
                  <a:lnTo>
                    <a:pt x="89" y="254"/>
                  </a:lnTo>
                  <a:lnTo>
                    <a:pt x="119" y="232"/>
                  </a:lnTo>
                  <a:lnTo>
                    <a:pt x="119" y="91"/>
                  </a:lnTo>
                  <a:lnTo>
                    <a:pt x="149" y="127"/>
                  </a:lnTo>
                  <a:lnTo>
                    <a:pt x="148" y="165"/>
                  </a:lnTo>
                  <a:lnTo>
                    <a:pt x="196" y="164"/>
                  </a:lnTo>
                  <a:lnTo>
                    <a:pt x="237" y="121"/>
                  </a:lnTo>
                  <a:lnTo>
                    <a:pt x="313" y="121"/>
                  </a:lnTo>
                  <a:lnTo>
                    <a:pt x="445" y="0"/>
                  </a:lnTo>
                  <a:lnTo>
                    <a:pt x="524" y="17"/>
                  </a:lnTo>
                  <a:lnTo>
                    <a:pt x="537" y="130"/>
                  </a:lnTo>
                  <a:lnTo>
                    <a:pt x="499" y="161"/>
                  </a:lnTo>
                  <a:lnTo>
                    <a:pt x="522" y="185"/>
                  </a:lnTo>
                  <a:lnTo>
                    <a:pt x="541" y="165"/>
                  </a:lnTo>
                  <a:lnTo>
                    <a:pt x="568" y="165"/>
                  </a:lnTo>
                  <a:lnTo>
                    <a:pt x="554" y="232"/>
                  </a:lnTo>
                  <a:lnTo>
                    <a:pt x="471" y="335"/>
                  </a:lnTo>
                  <a:lnTo>
                    <a:pt x="368" y="424"/>
                  </a:lnTo>
                  <a:lnTo>
                    <a:pt x="291" y="454"/>
                  </a:lnTo>
                  <a:lnTo>
                    <a:pt x="67" y="455"/>
                  </a:lnTo>
                  <a:lnTo>
                    <a:pt x="49" y="404"/>
                  </a:lnTo>
                  <a:lnTo>
                    <a:pt x="58" y="363"/>
                  </a:lnTo>
                  <a:lnTo>
                    <a:pt x="0" y="24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IN" sz="1600" dirty="0">
                <a:solidFill>
                  <a:prstClr val="black"/>
                </a:solidFill>
              </a:endParaRPr>
            </a:p>
          </p:txBody>
        </p:sp>
        <p:sp>
          <p:nvSpPr>
            <p:cNvPr id="155" name="Freeform 231"/>
            <p:cNvSpPr>
              <a:spLocks noChangeAspect="1"/>
            </p:cNvSpPr>
            <p:nvPr/>
          </p:nvSpPr>
          <p:spPr bwMode="invGray">
            <a:xfrm>
              <a:off x="5256212" y="4342110"/>
              <a:ext cx="57150" cy="68263"/>
            </a:xfrm>
            <a:custGeom>
              <a:avLst/>
              <a:gdLst>
                <a:gd name="T0" fmla="*/ 0 w 80"/>
                <a:gd name="T1" fmla="*/ 2147483647 h 84"/>
                <a:gd name="T2" fmla="*/ 2147483647 w 80"/>
                <a:gd name="T3" fmla="*/ 2147483647 h 84"/>
                <a:gd name="T4" fmla="*/ 2147483647 w 80"/>
                <a:gd name="T5" fmla="*/ 2147483647 h 84"/>
                <a:gd name="T6" fmla="*/ 2147483647 w 80"/>
                <a:gd name="T7" fmla="*/ 0 h 84"/>
                <a:gd name="T8" fmla="*/ 0 w 80"/>
                <a:gd name="T9" fmla="*/ 2147483647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4"/>
                <a:gd name="T17" fmla="*/ 80 w 8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4">
                  <a:moveTo>
                    <a:pt x="0" y="41"/>
                  </a:moveTo>
                  <a:lnTo>
                    <a:pt x="30" y="84"/>
                  </a:lnTo>
                  <a:lnTo>
                    <a:pt x="80" y="41"/>
                  </a:lnTo>
                  <a:lnTo>
                    <a:pt x="57" y="0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334000" y="3352800"/>
            <a:ext cx="131123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1400" b="1" dirty="0">
                <a:solidFill>
                  <a:srgbClr val="FF0000"/>
                </a:solidFill>
              </a:rPr>
              <a:t>AFRICA  2012 </a:t>
            </a:r>
            <a:r>
              <a:rPr lang="en-IN" sz="1400" b="1" dirty="0" smtClean="0">
                <a:solidFill>
                  <a:srgbClr val="FF0000"/>
                </a:solidFill>
              </a:rPr>
              <a:t> </a:t>
            </a:r>
            <a:endParaRPr lang="en-IN" sz="1400" b="1" dirty="0">
              <a:solidFill>
                <a:srgbClr val="FF0000"/>
              </a:solidFill>
            </a:endParaRPr>
          </a:p>
          <a:p>
            <a:r>
              <a:rPr lang="en-IN" sz="1400" b="1" dirty="0">
                <a:solidFill>
                  <a:srgbClr val="FF0000"/>
                </a:solidFill>
              </a:rPr>
              <a:t>76 MTPA</a:t>
            </a:r>
          </a:p>
        </p:txBody>
      </p:sp>
      <p:sp>
        <p:nvSpPr>
          <p:cNvPr id="157" name="Rectangle 156"/>
          <p:cNvSpPr/>
          <p:nvPr/>
        </p:nvSpPr>
        <p:spPr>
          <a:xfrm>
            <a:off x="7299366" y="3352800"/>
            <a:ext cx="131123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1400" b="1" dirty="0">
                <a:solidFill>
                  <a:srgbClr val="FF0000"/>
                </a:solidFill>
              </a:rPr>
              <a:t>AFRICA  </a:t>
            </a:r>
            <a:r>
              <a:rPr lang="en-IN" sz="1400" b="1" dirty="0" smtClean="0">
                <a:solidFill>
                  <a:srgbClr val="FF0000"/>
                </a:solidFill>
              </a:rPr>
              <a:t>2035</a:t>
            </a:r>
          </a:p>
          <a:p>
            <a:r>
              <a:rPr lang="en-IN" sz="1400" b="1" dirty="0" smtClean="0">
                <a:solidFill>
                  <a:srgbClr val="FF0000"/>
                </a:solidFill>
              </a:rPr>
              <a:t>700  </a:t>
            </a:r>
            <a:r>
              <a:rPr lang="en-IN" sz="1400" b="1" dirty="0">
                <a:solidFill>
                  <a:srgbClr val="FF0000"/>
                </a:solidFill>
              </a:rPr>
              <a:t>MTPA</a:t>
            </a:r>
          </a:p>
        </p:txBody>
      </p:sp>
      <p:sp>
        <p:nvSpPr>
          <p:cNvPr id="2048" name="Curved Up Arrow 2047"/>
          <p:cNvSpPr/>
          <p:nvPr/>
        </p:nvSpPr>
        <p:spPr>
          <a:xfrm>
            <a:off x="6183357" y="4495800"/>
            <a:ext cx="1744169" cy="609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76200" y="5829327"/>
            <a:ext cx="516896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IN" sz="2000" b="1" dirty="0" smtClean="0">
                <a:solidFill>
                  <a:srgbClr val="FF0000"/>
                </a:solidFill>
              </a:rPr>
              <a:t>Additional Production of 625 MTPA from Africa</a:t>
            </a:r>
            <a:endParaRPr lang="en-IN" sz="2000" b="1" dirty="0">
              <a:solidFill>
                <a:srgbClr val="FF0000"/>
              </a:solidFill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7239000" y="2438400"/>
            <a:ext cx="1586593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1400" b="1" dirty="0" smtClean="0">
                <a:solidFill>
                  <a:srgbClr val="FF0000"/>
                </a:solidFill>
              </a:rPr>
              <a:t>Up from 4% today</a:t>
            </a:r>
            <a:endParaRPr lang="en-IN" sz="1400" b="1" dirty="0">
              <a:solidFill>
                <a:srgbClr val="FF0000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5257800" y="5830616"/>
            <a:ext cx="3822997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IN" sz="2000" b="1" dirty="0">
                <a:solidFill>
                  <a:schemeClr val="bg1"/>
                </a:solidFill>
              </a:rPr>
              <a:t> </a:t>
            </a:r>
            <a:r>
              <a:rPr lang="en-IN" sz="2000" b="1" dirty="0" smtClean="0">
                <a:solidFill>
                  <a:schemeClr val="bg1"/>
                </a:solidFill>
              </a:rPr>
              <a:t>800% </a:t>
            </a:r>
            <a:r>
              <a:rPr lang="en-IN" sz="2000" b="1" dirty="0">
                <a:solidFill>
                  <a:schemeClr val="bg1"/>
                </a:solidFill>
              </a:rPr>
              <a:t>Growth from current levels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7924800" y="6322368"/>
            <a:ext cx="13015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b="1" i="1" dirty="0" smtClean="0"/>
              <a:t>Source: RMG</a:t>
            </a:r>
            <a:endParaRPr lang="en-IN" sz="900" b="1" i="1" dirty="0"/>
          </a:p>
        </p:txBody>
      </p:sp>
    </p:spTree>
    <p:extLst>
      <p:ext uri="{BB962C8B-B14F-4D97-AF65-F5344CB8AC3E}">
        <p14:creationId xmlns:p14="http://schemas.microsoft.com/office/powerpoint/2010/main" val="424972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739671"/>
            <a:ext cx="8920453" cy="250929"/>
          </a:xfrm>
          <a:custGeom>
            <a:avLst/>
            <a:gdLst>
              <a:gd name="connsiteX0" fmla="*/ 0 w 9099755"/>
              <a:gd name="connsiteY0" fmla="*/ 442452 h 442452"/>
              <a:gd name="connsiteX1" fmla="*/ 221225 w 9099755"/>
              <a:gd name="connsiteY1" fmla="*/ 14749 h 442452"/>
              <a:gd name="connsiteX2" fmla="*/ 221225 w 9099755"/>
              <a:gd name="connsiteY2" fmla="*/ 14749 h 442452"/>
              <a:gd name="connsiteX3" fmla="*/ 9099755 w 9099755"/>
              <a:gd name="connsiteY3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9755" h="442452">
                <a:moveTo>
                  <a:pt x="0" y="442452"/>
                </a:moveTo>
                <a:lnTo>
                  <a:pt x="221225" y="14749"/>
                </a:lnTo>
                <a:lnTo>
                  <a:pt x="221225" y="14749"/>
                </a:lnTo>
                <a:lnTo>
                  <a:pt x="9099755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333496" y="224135"/>
            <a:ext cx="865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Our Presence in Africa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772346" y="6553200"/>
            <a:ext cx="514305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0" y="6508956"/>
            <a:ext cx="467550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74" y="6581767"/>
            <a:ext cx="1488566" cy="26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27266" y="6631286"/>
            <a:ext cx="464334" cy="22671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22</a:t>
            </a:fld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643" name="Rectangle 438"/>
          <p:cNvSpPr>
            <a:spLocks noChangeArrowheads="1"/>
          </p:cNvSpPr>
          <p:nvPr/>
        </p:nvSpPr>
        <p:spPr bwMode="auto">
          <a:xfrm>
            <a:off x="0" y="441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s\Desktop\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6014"/>
            <a:ext cx="7771303" cy="575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570020" y="2043635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>
                <a:solidFill>
                  <a:srgbClr val="FF0000"/>
                </a:solidFill>
              </a:rPr>
              <a:t>Iron Ore</a:t>
            </a:r>
            <a:endParaRPr lang="en-IN" sz="1200" b="1" dirty="0">
              <a:solidFill>
                <a:srgbClr val="FF0000"/>
              </a:solidFill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4710545" y="3214346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>
                <a:solidFill>
                  <a:srgbClr val="FF0000"/>
                </a:solidFill>
              </a:rPr>
              <a:t>Iron Ore</a:t>
            </a:r>
            <a:endParaRPr lang="en-IN" sz="1200" b="1" dirty="0">
              <a:solidFill>
                <a:srgbClr val="FF0000"/>
              </a:solidFill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4114800" y="5285601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>
                <a:solidFill>
                  <a:srgbClr val="FF0000"/>
                </a:solidFill>
              </a:rPr>
              <a:t>Iron Ore</a:t>
            </a:r>
            <a:endParaRPr lang="en-IN" sz="1200" b="1" dirty="0">
              <a:solidFill>
                <a:srgbClr val="FF0000"/>
              </a:solidFill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4516374" y="6037943"/>
            <a:ext cx="1198626" cy="286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>
                <a:solidFill>
                  <a:srgbClr val="FF0000"/>
                </a:solidFill>
              </a:rPr>
              <a:t>Iron Ore </a:t>
            </a:r>
            <a:r>
              <a:rPr lang="en-IN" sz="1200" b="1" dirty="0" smtClean="0"/>
              <a:t>&amp; Coal</a:t>
            </a:r>
            <a:endParaRPr lang="en-IN" sz="1200" b="1" dirty="0"/>
          </a:p>
        </p:txBody>
      </p:sp>
      <p:sp>
        <p:nvSpPr>
          <p:cNvPr id="289" name="TextBox 288"/>
          <p:cNvSpPr txBox="1"/>
          <p:nvPr/>
        </p:nvSpPr>
        <p:spPr>
          <a:xfrm>
            <a:off x="4751070" y="5438001"/>
            <a:ext cx="1089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>
                <a:solidFill>
                  <a:schemeClr val="tx2">
                    <a:lumMod val="50000"/>
                  </a:schemeClr>
                </a:solidFill>
              </a:rPr>
              <a:t>Coal &amp; Power</a:t>
            </a:r>
            <a:endParaRPr lang="en-IN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0" name="TextBox 289"/>
          <p:cNvSpPr txBox="1"/>
          <p:nvPr/>
        </p:nvSpPr>
        <p:spPr>
          <a:xfrm>
            <a:off x="5388380" y="4907148"/>
            <a:ext cx="1089660" cy="260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>
                <a:solidFill>
                  <a:schemeClr val="tx2">
                    <a:lumMod val="50000"/>
                  </a:schemeClr>
                </a:solidFill>
              </a:rPr>
              <a:t>Coal &amp; Power</a:t>
            </a:r>
            <a:endParaRPr lang="en-IN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6096000" y="5239757"/>
            <a:ext cx="990600" cy="36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>
                <a:solidFill>
                  <a:schemeClr val="tx2">
                    <a:lumMod val="50000"/>
                  </a:schemeClr>
                </a:solidFill>
              </a:rPr>
              <a:t>Limestone</a:t>
            </a:r>
            <a:endParaRPr lang="en-IN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2" name="TextBox 291"/>
          <p:cNvSpPr txBox="1"/>
          <p:nvPr/>
        </p:nvSpPr>
        <p:spPr>
          <a:xfrm>
            <a:off x="5396345" y="406631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>
                <a:solidFill>
                  <a:schemeClr val="tx2">
                    <a:lumMod val="50000"/>
                  </a:schemeClr>
                </a:solidFill>
              </a:rPr>
              <a:t>Copper</a:t>
            </a:r>
            <a:endParaRPr lang="en-IN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3" name="TextBox 292"/>
          <p:cNvSpPr txBox="1"/>
          <p:nvPr/>
        </p:nvSpPr>
        <p:spPr>
          <a:xfrm>
            <a:off x="1766455" y="3034145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>
                <a:solidFill>
                  <a:schemeClr val="tx2">
                    <a:lumMod val="50000"/>
                  </a:schemeClr>
                </a:solidFill>
              </a:rPr>
              <a:t>Power</a:t>
            </a:r>
            <a:endParaRPr lang="en-IN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4" name="TextBox 293"/>
          <p:cNvSpPr txBox="1"/>
          <p:nvPr/>
        </p:nvSpPr>
        <p:spPr>
          <a:xfrm>
            <a:off x="4876800" y="4689765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>
                <a:solidFill>
                  <a:schemeClr val="tx2">
                    <a:lumMod val="50000"/>
                  </a:schemeClr>
                </a:solidFill>
              </a:rPr>
              <a:t>Copper</a:t>
            </a:r>
            <a:endParaRPr lang="en-IN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5" name="TextBox 294"/>
          <p:cNvSpPr txBox="1"/>
          <p:nvPr/>
        </p:nvSpPr>
        <p:spPr>
          <a:xfrm>
            <a:off x="2590800" y="3380601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>
                <a:solidFill>
                  <a:schemeClr val="tx2">
                    <a:lumMod val="50000"/>
                  </a:schemeClr>
                </a:solidFill>
              </a:rPr>
              <a:t>Power</a:t>
            </a:r>
            <a:endParaRPr lang="en-IN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1918855" y="2556165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>
                <a:solidFill>
                  <a:schemeClr val="tx2">
                    <a:lumMod val="50000"/>
                  </a:schemeClr>
                </a:solidFill>
              </a:rPr>
              <a:t>Power</a:t>
            </a:r>
            <a:endParaRPr lang="en-IN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271253"/>
              </p:ext>
            </p:extLst>
          </p:nvPr>
        </p:nvGraphicFramePr>
        <p:xfrm>
          <a:off x="825500" y="5105400"/>
          <a:ext cx="3136900" cy="1143000"/>
        </p:xfrm>
        <a:graphic>
          <a:graphicData uri="http://schemas.openxmlformats.org/drawingml/2006/table">
            <a:tbl>
              <a:tblPr/>
              <a:tblGrid>
                <a:gridCol w="836507"/>
                <a:gridCol w="1207231"/>
                <a:gridCol w="1093162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Country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Capacity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Mozambique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MTPA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Value </a:t>
                      </a:r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Added Coal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Africa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 MTPA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Value </a:t>
                      </a:r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Added Coal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CAPEX</a:t>
                      </a:r>
                      <a:endParaRPr lang="en-IN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Over 500m USD</a:t>
                      </a:r>
                      <a:endParaRPr lang="en-IN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Manpower</a:t>
                      </a:r>
                      <a:endParaRPr lang="en-IN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+2500</a:t>
                      </a:r>
                      <a:endParaRPr lang="en-IN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Others</a:t>
                      </a:r>
                      <a:endParaRPr lang="en-IN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Exploration</a:t>
                      </a:r>
                      <a:endParaRPr lang="en-IN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41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739671"/>
            <a:ext cx="8920453" cy="250929"/>
          </a:xfrm>
          <a:custGeom>
            <a:avLst/>
            <a:gdLst>
              <a:gd name="connsiteX0" fmla="*/ 0 w 9099755"/>
              <a:gd name="connsiteY0" fmla="*/ 442452 h 442452"/>
              <a:gd name="connsiteX1" fmla="*/ 221225 w 9099755"/>
              <a:gd name="connsiteY1" fmla="*/ 14749 h 442452"/>
              <a:gd name="connsiteX2" fmla="*/ 221225 w 9099755"/>
              <a:gd name="connsiteY2" fmla="*/ 14749 h 442452"/>
              <a:gd name="connsiteX3" fmla="*/ 9099755 w 9099755"/>
              <a:gd name="connsiteY3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9755" h="442452">
                <a:moveTo>
                  <a:pt x="0" y="442452"/>
                </a:moveTo>
                <a:lnTo>
                  <a:pt x="221225" y="14749"/>
                </a:lnTo>
                <a:lnTo>
                  <a:pt x="221225" y="14749"/>
                </a:lnTo>
                <a:lnTo>
                  <a:pt x="9099755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333496" y="224135"/>
            <a:ext cx="865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Mozambique – 3 MTPA Beneficiation Plant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772346" y="6553200"/>
            <a:ext cx="514305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0" y="6508956"/>
            <a:ext cx="467550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74" y="6581767"/>
            <a:ext cx="1488566" cy="26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27266" y="6631286"/>
            <a:ext cx="464334" cy="22671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23</a:t>
            </a:fld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643" name="Rectangle 438"/>
          <p:cNvSpPr>
            <a:spLocks noChangeArrowheads="1"/>
          </p:cNvSpPr>
          <p:nvPr/>
        </p:nvSpPr>
        <p:spPr bwMode="auto">
          <a:xfrm>
            <a:off x="0" y="441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3" descr="C:\Users\s\Desktop\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557" y="983774"/>
            <a:ext cx="4228843" cy="534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\Desktop\z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5" y="1001350"/>
            <a:ext cx="4460289" cy="532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96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739671"/>
            <a:ext cx="8920453" cy="250929"/>
          </a:xfrm>
          <a:custGeom>
            <a:avLst/>
            <a:gdLst>
              <a:gd name="connsiteX0" fmla="*/ 0 w 9099755"/>
              <a:gd name="connsiteY0" fmla="*/ 442452 h 442452"/>
              <a:gd name="connsiteX1" fmla="*/ 221225 w 9099755"/>
              <a:gd name="connsiteY1" fmla="*/ 14749 h 442452"/>
              <a:gd name="connsiteX2" fmla="*/ 221225 w 9099755"/>
              <a:gd name="connsiteY2" fmla="*/ 14749 h 442452"/>
              <a:gd name="connsiteX3" fmla="*/ 9099755 w 9099755"/>
              <a:gd name="connsiteY3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9755" h="442452">
                <a:moveTo>
                  <a:pt x="0" y="442452"/>
                </a:moveTo>
                <a:lnTo>
                  <a:pt x="221225" y="14749"/>
                </a:lnTo>
                <a:lnTo>
                  <a:pt x="221225" y="14749"/>
                </a:lnTo>
                <a:lnTo>
                  <a:pt x="9099755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" name="Straight Connector 4"/>
          <p:cNvCxnSpPr/>
          <p:nvPr/>
        </p:nvCxnSpPr>
        <p:spPr>
          <a:xfrm>
            <a:off x="3772346" y="6553200"/>
            <a:ext cx="514305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0" y="6508956"/>
            <a:ext cx="467550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74" y="6581767"/>
            <a:ext cx="1488566" cy="26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27266" y="6631286"/>
            <a:ext cx="464334" cy="22671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24</a:t>
            </a:fld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643" name="Rectangle 438"/>
          <p:cNvSpPr>
            <a:spLocks noChangeArrowheads="1"/>
          </p:cNvSpPr>
          <p:nvPr/>
        </p:nvSpPr>
        <p:spPr bwMode="auto">
          <a:xfrm>
            <a:off x="0" y="441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117384"/>
            <a:ext cx="8746371" cy="52186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3496" y="224135"/>
            <a:ext cx="865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Mozambique – 3 MTPA Beneficiation Plant </a:t>
            </a:r>
          </a:p>
        </p:txBody>
      </p:sp>
    </p:spTree>
    <p:extLst>
      <p:ext uri="{BB962C8B-B14F-4D97-AF65-F5344CB8AC3E}">
        <p14:creationId xmlns:p14="http://schemas.microsoft.com/office/powerpoint/2010/main" val="34434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739671"/>
            <a:ext cx="8920453" cy="250929"/>
          </a:xfrm>
          <a:custGeom>
            <a:avLst/>
            <a:gdLst>
              <a:gd name="connsiteX0" fmla="*/ 0 w 9099755"/>
              <a:gd name="connsiteY0" fmla="*/ 442452 h 442452"/>
              <a:gd name="connsiteX1" fmla="*/ 221225 w 9099755"/>
              <a:gd name="connsiteY1" fmla="*/ 14749 h 442452"/>
              <a:gd name="connsiteX2" fmla="*/ 221225 w 9099755"/>
              <a:gd name="connsiteY2" fmla="*/ 14749 h 442452"/>
              <a:gd name="connsiteX3" fmla="*/ 9099755 w 9099755"/>
              <a:gd name="connsiteY3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9755" h="442452">
                <a:moveTo>
                  <a:pt x="0" y="442452"/>
                </a:moveTo>
                <a:lnTo>
                  <a:pt x="221225" y="14749"/>
                </a:lnTo>
                <a:lnTo>
                  <a:pt x="221225" y="14749"/>
                </a:lnTo>
                <a:lnTo>
                  <a:pt x="9099755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" name="Straight Connector 4"/>
          <p:cNvCxnSpPr/>
          <p:nvPr/>
        </p:nvCxnSpPr>
        <p:spPr>
          <a:xfrm>
            <a:off x="3772346" y="6553200"/>
            <a:ext cx="514305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0" y="6508956"/>
            <a:ext cx="467550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74" y="6581767"/>
            <a:ext cx="1488566" cy="26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27266" y="6631286"/>
            <a:ext cx="464334" cy="22671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25</a:t>
            </a:fld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3496" y="224135"/>
            <a:ext cx="865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Mozambique : Working </a:t>
            </a:r>
            <a:r>
              <a:rPr lang="en-IN" sz="2400" b="1" dirty="0">
                <a:solidFill>
                  <a:schemeClr val="accent6">
                    <a:lumMod val="50000"/>
                  </a:schemeClr>
                </a:solidFill>
              </a:rPr>
              <a:t>W</a:t>
            </a:r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ith &amp; For Communities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41" y="1066800"/>
            <a:ext cx="479206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4800601" cy="245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349095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25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739671"/>
            <a:ext cx="8920453" cy="250929"/>
          </a:xfrm>
          <a:custGeom>
            <a:avLst/>
            <a:gdLst>
              <a:gd name="connsiteX0" fmla="*/ 0 w 9099755"/>
              <a:gd name="connsiteY0" fmla="*/ 442452 h 442452"/>
              <a:gd name="connsiteX1" fmla="*/ 221225 w 9099755"/>
              <a:gd name="connsiteY1" fmla="*/ 14749 h 442452"/>
              <a:gd name="connsiteX2" fmla="*/ 221225 w 9099755"/>
              <a:gd name="connsiteY2" fmla="*/ 14749 h 442452"/>
              <a:gd name="connsiteX3" fmla="*/ 9099755 w 9099755"/>
              <a:gd name="connsiteY3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9755" h="442452">
                <a:moveTo>
                  <a:pt x="0" y="442452"/>
                </a:moveTo>
                <a:lnTo>
                  <a:pt x="221225" y="14749"/>
                </a:lnTo>
                <a:lnTo>
                  <a:pt x="221225" y="14749"/>
                </a:lnTo>
                <a:lnTo>
                  <a:pt x="9099755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" name="Straight Connector 4"/>
          <p:cNvCxnSpPr/>
          <p:nvPr/>
        </p:nvCxnSpPr>
        <p:spPr>
          <a:xfrm>
            <a:off x="3772346" y="6553200"/>
            <a:ext cx="514305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0" y="6508956"/>
            <a:ext cx="467550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74" y="6581767"/>
            <a:ext cx="1488566" cy="26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27266" y="6631286"/>
            <a:ext cx="464334" cy="22671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26</a:t>
            </a:fld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643" name="Rectangle 438"/>
          <p:cNvSpPr>
            <a:spLocks noChangeArrowheads="1"/>
          </p:cNvSpPr>
          <p:nvPr/>
        </p:nvSpPr>
        <p:spPr bwMode="auto">
          <a:xfrm>
            <a:off x="0" y="441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admin\Desktop\CSR\Cassoca\L10802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37279"/>
            <a:ext cx="4267200" cy="24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admin\Desktop\CSR\Cassoca\Bus Service between Vill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3501735"/>
            <a:ext cx="3001943" cy="2956378"/>
          </a:xfrm>
          <a:prstGeom prst="rect">
            <a:avLst/>
          </a:prstGeom>
        </p:spPr>
      </p:pic>
      <p:pic>
        <p:nvPicPr>
          <p:cNvPr id="11" name="Picture 2" descr="C:\Users\admin\Desktop\CSR\Cassoca\L10803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082" y="3505199"/>
            <a:ext cx="4692318" cy="2971801"/>
          </a:xfrm>
          <a:prstGeom prst="rect">
            <a:avLst/>
          </a:prstGeom>
        </p:spPr>
      </p:pic>
      <p:pic>
        <p:nvPicPr>
          <p:cNvPr id="12" name="Picture 2" descr="C:\Users\admin\Desktop\CSR\Cassoca\L10803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82" y="838200"/>
            <a:ext cx="357419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5436" y="3124200"/>
            <a:ext cx="3568579" cy="377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Cultural Events</a:t>
            </a:r>
            <a:endParaRPr lang="en-IN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241208" y="2899065"/>
            <a:ext cx="4293192" cy="377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Road Construction</a:t>
            </a:r>
            <a:endParaRPr lang="en-IN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408734" y="6085610"/>
            <a:ext cx="3094835" cy="377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Transportation To Villagers</a:t>
            </a:r>
            <a:endParaRPr lang="en-IN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33496" y="224135"/>
            <a:ext cx="865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Mozambique : Working </a:t>
            </a:r>
            <a:r>
              <a:rPr lang="en-IN" sz="2400" b="1" dirty="0">
                <a:solidFill>
                  <a:schemeClr val="accent6">
                    <a:lumMod val="50000"/>
                  </a:schemeClr>
                </a:solidFill>
              </a:rPr>
              <a:t>W</a:t>
            </a:r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ith &amp; For Communities</a:t>
            </a:r>
          </a:p>
        </p:txBody>
      </p:sp>
    </p:spTree>
    <p:extLst>
      <p:ext uri="{BB962C8B-B14F-4D97-AF65-F5344CB8AC3E}">
        <p14:creationId xmlns:p14="http://schemas.microsoft.com/office/powerpoint/2010/main" val="34434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739671"/>
            <a:ext cx="8920453" cy="250929"/>
          </a:xfrm>
          <a:custGeom>
            <a:avLst/>
            <a:gdLst>
              <a:gd name="connsiteX0" fmla="*/ 0 w 9099755"/>
              <a:gd name="connsiteY0" fmla="*/ 442452 h 442452"/>
              <a:gd name="connsiteX1" fmla="*/ 221225 w 9099755"/>
              <a:gd name="connsiteY1" fmla="*/ 14749 h 442452"/>
              <a:gd name="connsiteX2" fmla="*/ 221225 w 9099755"/>
              <a:gd name="connsiteY2" fmla="*/ 14749 h 442452"/>
              <a:gd name="connsiteX3" fmla="*/ 9099755 w 9099755"/>
              <a:gd name="connsiteY3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9755" h="442452">
                <a:moveTo>
                  <a:pt x="0" y="442452"/>
                </a:moveTo>
                <a:lnTo>
                  <a:pt x="221225" y="14749"/>
                </a:lnTo>
                <a:lnTo>
                  <a:pt x="221225" y="14749"/>
                </a:lnTo>
                <a:lnTo>
                  <a:pt x="9099755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333496" y="224135"/>
            <a:ext cx="865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Sustainable Development &amp; Long Term Returns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772346" y="6553200"/>
            <a:ext cx="514305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0" y="6508956"/>
            <a:ext cx="467550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74" y="6581767"/>
            <a:ext cx="1488566" cy="26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27266" y="6631286"/>
            <a:ext cx="464334" cy="22671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27</a:t>
            </a:fld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4800" y="6322368"/>
            <a:ext cx="13015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b="1" i="1" dirty="0" smtClean="0"/>
              <a:t>Source: ICMM</a:t>
            </a:r>
            <a:endParaRPr lang="en-IN" sz="900" b="1" i="1" dirty="0"/>
          </a:p>
        </p:txBody>
      </p:sp>
      <p:pic>
        <p:nvPicPr>
          <p:cNvPr id="2050" name="Picture 2" descr="C:\Users\s\Desktop\as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28058"/>
            <a:ext cx="9018488" cy="486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94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739671"/>
            <a:ext cx="8920453" cy="250929"/>
          </a:xfrm>
          <a:custGeom>
            <a:avLst/>
            <a:gdLst>
              <a:gd name="connsiteX0" fmla="*/ 0 w 9099755"/>
              <a:gd name="connsiteY0" fmla="*/ 442452 h 442452"/>
              <a:gd name="connsiteX1" fmla="*/ 221225 w 9099755"/>
              <a:gd name="connsiteY1" fmla="*/ 14749 h 442452"/>
              <a:gd name="connsiteX2" fmla="*/ 221225 w 9099755"/>
              <a:gd name="connsiteY2" fmla="*/ 14749 h 442452"/>
              <a:gd name="connsiteX3" fmla="*/ 9099755 w 9099755"/>
              <a:gd name="connsiteY3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9755" h="442452">
                <a:moveTo>
                  <a:pt x="0" y="442452"/>
                </a:moveTo>
                <a:lnTo>
                  <a:pt x="221225" y="14749"/>
                </a:lnTo>
                <a:lnTo>
                  <a:pt x="221225" y="14749"/>
                </a:lnTo>
                <a:lnTo>
                  <a:pt x="9099755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333496" y="224135"/>
            <a:ext cx="865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Socio Economic Considerations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6736" y="1143000"/>
            <a:ext cx="8669513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The larger direct contributions </a:t>
            </a:r>
            <a:r>
              <a:rPr lang="en-IN" dirty="0"/>
              <a:t>are concentrated at the national </a:t>
            </a:r>
            <a:r>
              <a:rPr lang="en-IN" dirty="0" smtClean="0"/>
              <a:t>level (FDI / GDP)</a:t>
            </a:r>
          </a:p>
          <a:p>
            <a:endParaRPr lang="en-IN" sz="2800" dirty="0"/>
          </a:p>
          <a:p>
            <a:r>
              <a:rPr lang="en-IN" dirty="0" smtClean="0"/>
              <a:t>Smaller </a:t>
            </a:r>
            <a:r>
              <a:rPr lang="en-IN" dirty="0"/>
              <a:t>contributions (especially employment) apply to </a:t>
            </a:r>
            <a:r>
              <a:rPr lang="en-IN" dirty="0" smtClean="0"/>
              <a:t>local mining </a:t>
            </a:r>
            <a:r>
              <a:rPr lang="en-IN" dirty="0"/>
              <a:t>communities </a:t>
            </a:r>
            <a:endParaRPr lang="en-IN" dirty="0" smtClean="0"/>
          </a:p>
          <a:p>
            <a:endParaRPr lang="en-IN" sz="2800" dirty="0"/>
          </a:p>
          <a:p>
            <a:r>
              <a:rPr lang="en-IN" dirty="0" smtClean="0"/>
              <a:t>More </a:t>
            </a:r>
            <a:r>
              <a:rPr lang="en-IN" dirty="0"/>
              <a:t>disruptive effects are </a:t>
            </a:r>
            <a:r>
              <a:rPr lang="en-IN" dirty="0" smtClean="0"/>
              <a:t>likely to arise in local communities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en-IN" sz="900" dirty="0" smtClean="0"/>
          </a:p>
          <a:p>
            <a:pPr marL="742950" lvl="1" indent="-285750">
              <a:buFont typeface="Wingdings" pitchFamily="2" charset="2"/>
              <a:buChar char="§"/>
            </a:pPr>
            <a:r>
              <a:rPr lang="en-IN" b="1" dirty="0" smtClean="0">
                <a:solidFill>
                  <a:schemeClr val="tx2">
                    <a:lumMod val="50000"/>
                  </a:schemeClr>
                </a:solidFill>
              </a:rPr>
              <a:t>Resettlement </a:t>
            </a:r>
            <a:r>
              <a:rPr lang="en-IN" b="1" dirty="0">
                <a:solidFill>
                  <a:schemeClr val="tx2">
                    <a:lumMod val="50000"/>
                  </a:schemeClr>
                </a:solidFill>
              </a:rPr>
              <a:t>of </a:t>
            </a:r>
            <a:r>
              <a:rPr lang="en-IN" b="1" dirty="0" smtClean="0">
                <a:solidFill>
                  <a:schemeClr val="tx2">
                    <a:lumMod val="50000"/>
                  </a:schemeClr>
                </a:solidFill>
              </a:rPr>
              <a:t>populations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IN" b="1" dirty="0" smtClean="0">
                <a:solidFill>
                  <a:schemeClr val="tx2">
                    <a:lumMod val="50000"/>
                  </a:schemeClr>
                </a:solidFill>
              </a:rPr>
              <a:t>Environmental change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IN" b="1" dirty="0" smtClean="0">
                <a:solidFill>
                  <a:schemeClr val="tx2">
                    <a:lumMod val="50000"/>
                  </a:schemeClr>
                </a:solidFill>
              </a:rPr>
              <a:t>and </a:t>
            </a:r>
            <a:r>
              <a:rPr lang="en-IN" b="1" dirty="0">
                <a:solidFill>
                  <a:schemeClr val="tx2">
                    <a:lumMod val="50000"/>
                  </a:schemeClr>
                </a:solidFill>
              </a:rPr>
              <a:t>disruption of traditional </a:t>
            </a:r>
            <a:r>
              <a:rPr lang="en-IN" b="1" dirty="0" smtClean="0">
                <a:solidFill>
                  <a:schemeClr val="tx2">
                    <a:lumMod val="50000"/>
                  </a:schemeClr>
                </a:solidFill>
              </a:rPr>
              <a:t>livelihoods</a:t>
            </a:r>
          </a:p>
          <a:p>
            <a:endParaRPr lang="en-IN" sz="2800" dirty="0"/>
          </a:p>
          <a:p>
            <a:r>
              <a:rPr lang="en-IN" dirty="0" smtClean="0"/>
              <a:t>Gap between </a:t>
            </a:r>
            <a:r>
              <a:rPr lang="en-IN" dirty="0"/>
              <a:t>the potential </a:t>
            </a:r>
            <a:r>
              <a:rPr lang="en-IN" dirty="0" smtClean="0"/>
              <a:t>and realized </a:t>
            </a:r>
            <a:r>
              <a:rPr lang="en-IN" dirty="0"/>
              <a:t>contribution of </a:t>
            </a:r>
            <a:r>
              <a:rPr lang="en-IN" dirty="0" smtClean="0"/>
              <a:t>mining remains</a:t>
            </a:r>
          </a:p>
          <a:p>
            <a:endParaRPr lang="en-IN" sz="2800" dirty="0"/>
          </a:p>
          <a:p>
            <a:r>
              <a:rPr lang="en-IN" b="1" dirty="0" smtClean="0">
                <a:solidFill>
                  <a:schemeClr val="tx2">
                    <a:lumMod val="50000"/>
                  </a:schemeClr>
                </a:solidFill>
              </a:rPr>
              <a:t>Government </a:t>
            </a:r>
            <a:r>
              <a:rPr lang="en-IN" b="1" dirty="0">
                <a:solidFill>
                  <a:schemeClr val="tx2">
                    <a:lumMod val="50000"/>
                  </a:schemeClr>
                </a:solidFill>
              </a:rPr>
              <a:t>has an important role to play </a:t>
            </a:r>
            <a:r>
              <a:rPr lang="en-IN" b="1" dirty="0" smtClean="0">
                <a:solidFill>
                  <a:schemeClr val="tx2">
                    <a:lumMod val="50000"/>
                  </a:schemeClr>
                </a:solidFill>
              </a:rPr>
              <a:t>in managing </a:t>
            </a:r>
            <a:r>
              <a:rPr lang="en-IN" b="1" dirty="0">
                <a:solidFill>
                  <a:schemeClr val="tx2">
                    <a:lumMod val="50000"/>
                  </a:schemeClr>
                </a:solidFill>
              </a:rPr>
              <a:t>these </a:t>
            </a:r>
            <a:r>
              <a:rPr lang="en-IN" b="1" dirty="0" smtClean="0">
                <a:solidFill>
                  <a:schemeClr val="tx2">
                    <a:lumMod val="50000"/>
                  </a:schemeClr>
                </a:solidFill>
              </a:rPr>
              <a:t>issues</a:t>
            </a:r>
          </a:p>
          <a:p>
            <a:endParaRPr lang="en-IN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772346" y="6553200"/>
            <a:ext cx="514305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0" y="6508956"/>
            <a:ext cx="467550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74" y="6581767"/>
            <a:ext cx="1488566" cy="26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27266" y="6631286"/>
            <a:ext cx="464334" cy="22671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28</a:t>
            </a:fld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2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739671"/>
            <a:ext cx="8920453" cy="250929"/>
          </a:xfrm>
          <a:custGeom>
            <a:avLst/>
            <a:gdLst>
              <a:gd name="connsiteX0" fmla="*/ 0 w 9099755"/>
              <a:gd name="connsiteY0" fmla="*/ 442452 h 442452"/>
              <a:gd name="connsiteX1" fmla="*/ 221225 w 9099755"/>
              <a:gd name="connsiteY1" fmla="*/ 14749 h 442452"/>
              <a:gd name="connsiteX2" fmla="*/ 221225 w 9099755"/>
              <a:gd name="connsiteY2" fmla="*/ 14749 h 442452"/>
              <a:gd name="connsiteX3" fmla="*/ 9099755 w 9099755"/>
              <a:gd name="connsiteY3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9755" h="442452">
                <a:moveTo>
                  <a:pt x="0" y="442452"/>
                </a:moveTo>
                <a:lnTo>
                  <a:pt x="221225" y="14749"/>
                </a:lnTo>
                <a:lnTo>
                  <a:pt x="221225" y="14749"/>
                </a:lnTo>
                <a:lnTo>
                  <a:pt x="9099755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333496" y="224135"/>
            <a:ext cx="91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Improving mining’s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contribution 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to 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development</a:t>
            </a:r>
            <a:endParaRPr lang="en-IN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772346" y="6553200"/>
            <a:ext cx="514305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0" y="6508956"/>
            <a:ext cx="467550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74" y="6581767"/>
            <a:ext cx="1488566" cy="26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27266" y="6631286"/>
            <a:ext cx="464334" cy="22671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29</a:t>
            </a:fld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736" y="1219200"/>
            <a:ext cx="8669513" cy="413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 smtClean="0">
                <a:latin typeface="+mj-lt"/>
              </a:rPr>
              <a:t>Harnessing of resource through </a:t>
            </a:r>
            <a:r>
              <a:rPr lang="en-GB" dirty="0">
                <a:latin typeface="+mj-lt"/>
              </a:rPr>
              <a:t>partnerships between government and companies </a:t>
            </a:r>
          </a:p>
          <a:p>
            <a:pPr lvl="1">
              <a:lnSpc>
                <a:spcPct val="90000"/>
              </a:lnSpc>
            </a:pPr>
            <a:endParaRPr lang="en-GB" sz="3200" dirty="0">
              <a:latin typeface="+mj-lt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dirty="0" smtClean="0">
                <a:latin typeface="+mj-lt"/>
              </a:rPr>
              <a:t>Empowerment of communities by judicious </a:t>
            </a:r>
            <a:r>
              <a:rPr lang="en-GB" dirty="0">
                <a:latin typeface="+mj-lt"/>
              </a:rPr>
              <a:t>p</a:t>
            </a:r>
            <a:r>
              <a:rPr lang="en-GB" dirty="0" smtClean="0">
                <a:latin typeface="+mj-lt"/>
              </a:rPr>
              <a:t>lanning of Regional </a:t>
            </a:r>
            <a:r>
              <a:rPr lang="en-GB" dirty="0">
                <a:latin typeface="+mj-lt"/>
              </a:rPr>
              <a:t>development </a:t>
            </a:r>
            <a:endParaRPr lang="en-GB" dirty="0" smtClean="0">
              <a:latin typeface="+mj-lt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GB" dirty="0">
              <a:latin typeface="+mj-lt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IN" b="1" dirty="0" smtClean="0">
                <a:solidFill>
                  <a:schemeClr val="tx2">
                    <a:lumMod val="50000"/>
                  </a:schemeClr>
                </a:solidFill>
              </a:rPr>
              <a:t>Pro-active </a:t>
            </a:r>
            <a:r>
              <a:rPr lang="en-IN" b="1" dirty="0">
                <a:solidFill>
                  <a:schemeClr val="tx2">
                    <a:lumMod val="50000"/>
                  </a:schemeClr>
                </a:solidFill>
              </a:rPr>
              <a:t>development of indirect jobs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en-IN" sz="800" b="1" dirty="0">
              <a:solidFill>
                <a:schemeClr val="tx2">
                  <a:lumMod val="50000"/>
                </a:schemeClr>
              </a:solidFill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IN" b="1" dirty="0">
                <a:solidFill>
                  <a:schemeClr val="tx2">
                    <a:lumMod val="50000"/>
                  </a:schemeClr>
                </a:solidFill>
              </a:rPr>
              <a:t>Redirection of the large national benefits (</a:t>
            </a:r>
            <a:r>
              <a:rPr lang="en-IN" b="1" dirty="0" err="1">
                <a:solidFill>
                  <a:schemeClr val="tx2">
                    <a:lumMod val="50000"/>
                  </a:schemeClr>
                </a:solidFill>
              </a:rPr>
              <a:t>Eg</a:t>
            </a:r>
            <a:r>
              <a:rPr lang="en-IN" b="1" dirty="0">
                <a:solidFill>
                  <a:schemeClr val="tx2">
                    <a:lumMod val="50000"/>
                  </a:schemeClr>
                </a:solidFill>
              </a:rPr>
              <a:t>. Govt. Rev.) for use in local areas</a:t>
            </a: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  <a:p>
            <a:pPr marL="742950" lvl="1" indent="-285750">
              <a:buFont typeface="Wingdings" pitchFamily="2" charset="2"/>
              <a:buChar char="§"/>
            </a:pPr>
            <a:endParaRPr lang="en-GB" sz="800" b="1" dirty="0">
              <a:solidFill>
                <a:schemeClr val="tx2">
                  <a:lumMod val="50000"/>
                </a:schemeClr>
              </a:solidFill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Visibility of mining revenue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en-GB" sz="800" b="1" dirty="0">
              <a:solidFill>
                <a:schemeClr val="tx2">
                  <a:lumMod val="50000"/>
                </a:schemeClr>
              </a:solidFill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Improving local </a:t>
            </a:r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Skills</a:t>
            </a: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  <a:p>
            <a:pPr marL="742950" lvl="1" indent="-285750">
              <a:buFont typeface="Wingdings" pitchFamily="2" charset="2"/>
              <a:buChar char="§"/>
            </a:pPr>
            <a:endParaRPr lang="en-GB" sz="800" b="1" dirty="0">
              <a:solidFill>
                <a:schemeClr val="tx2">
                  <a:lumMod val="50000"/>
                </a:schemeClr>
              </a:solidFill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Transparent revenue sharing mechanisms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GB" dirty="0">
              <a:latin typeface="+mj-lt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GB" dirty="0" smtClean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latin typeface="+mj-lt"/>
              </a:rPr>
              <a:t>Pro-active procurement policy of companies, combined with training and technical assistance</a:t>
            </a:r>
          </a:p>
        </p:txBody>
      </p:sp>
    </p:spTree>
    <p:extLst>
      <p:ext uri="{BB962C8B-B14F-4D97-AF65-F5344CB8AC3E}">
        <p14:creationId xmlns:p14="http://schemas.microsoft.com/office/powerpoint/2010/main" val="276242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739671"/>
            <a:ext cx="8920453" cy="250929"/>
          </a:xfrm>
          <a:custGeom>
            <a:avLst/>
            <a:gdLst>
              <a:gd name="connsiteX0" fmla="*/ 0 w 9099755"/>
              <a:gd name="connsiteY0" fmla="*/ 442452 h 442452"/>
              <a:gd name="connsiteX1" fmla="*/ 221225 w 9099755"/>
              <a:gd name="connsiteY1" fmla="*/ 14749 h 442452"/>
              <a:gd name="connsiteX2" fmla="*/ 221225 w 9099755"/>
              <a:gd name="connsiteY2" fmla="*/ 14749 h 442452"/>
              <a:gd name="connsiteX3" fmla="*/ 9099755 w 9099755"/>
              <a:gd name="connsiteY3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9755" h="442452">
                <a:moveTo>
                  <a:pt x="0" y="442452"/>
                </a:moveTo>
                <a:lnTo>
                  <a:pt x="221225" y="14749"/>
                </a:lnTo>
                <a:lnTo>
                  <a:pt x="221225" y="14749"/>
                </a:lnTo>
                <a:lnTo>
                  <a:pt x="9099755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333496" y="224135"/>
            <a:ext cx="865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Mining Has Shown High Continual Growth  in the last decade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6736" y="1066800"/>
            <a:ext cx="8669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i="1" dirty="0"/>
              <a:t>In </a:t>
            </a:r>
            <a:r>
              <a:rPr lang="en-IN" sz="2000" b="1" i="1" dirty="0" smtClean="0"/>
              <a:t>2012, </a:t>
            </a:r>
            <a:r>
              <a:rPr lang="en-IN" sz="2000" b="1" i="1" dirty="0"/>
              <a:t>the nominal </a:t>
            </a:r>
            <a:r>
              <a:rPr lang="en-IN" sz="2000" b="1" i="1" dirty="0" smtClean="0"/>
              <a:t>value of </a:t>
            </a:r>
            <a:r>
              <a:rPr lang="en-IN" sz="2000" b="1" i="1" dirty="0"/>
              <a:t>world mineral </a:t>
            </a:r>
            <a:r>
              <a:rPr lang="en-IN" sz="2000" b="1" i="1" dirty="0" smtClean="0"/>
              <a:t>production was </a:t>
            </a:r>
            <a:r>
              <a:rPr lang="en-IN" sz="2000" b="1" i="1" dirty="0"/>
              <a:t>nearly four times </a:t>
            </a:r>
            <a:r>
              <a:rPr lang="en-IN" sz="2000" b="1" i="1" dirty="0" smtClean="0"/>
              <a:t>than </a:t>
            </a:r>
            <a:r>
              <a:rPr lang="en-IN" sz="2000" b="1" i="1" dirty="0"/>
              <a:t>it had been in 2002.”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772346" y="6553200"/>
            <a:ext cx="514305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0" y="6508956"/>
            <a:ext cx="467550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74" y="6581767"/>
            <a:ext cx="1488566" cy="26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27266" y="6631286"/>
            <a:ext cx="464334" cy="22671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3</a:t>
            </a:fld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s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213273" cy="316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026421" y="6246168"/>
            <a:ext cx="8889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b="1" i="1" dirty="0" smtClean="0"/>
              <a:t>Source: ICMM</a:t>
            </a:r>
            <a:endParaRPr lang="en-IN" sz="900" b="1" i="1" dirty="0"/>
          </a:p>
        </p:txBody>
      </p:sp>
    </p:spTree>
    <p:extLst>
      <p:ext uri="{BB962C8B-B14F-4D97-AF65-F5344CB8AC3E}">
        <p14:creationId xmlns:p14="http://schemas.microsoft.com/office/powerpoint/2010/main" val="230597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739671"/>
            <a:ext cx="8920453" cy="250929"/>
          </a:xfrm>
          <a:custGeom>
            <a:avLst/>
            <a:gdLst>
              <a:gd name="connsiteX0" fmla="*/ 0 w 9099755"/>
              <a:gd name="connsiteY0" fmla="*/ 442452 h 442452"/>
              <a:gd name="connsiteX1" fmla="*/ 221225 w 9099755"/>
              <a:gd name="connsiteY1" fmla="*/ 14749 h 442452"/>
              <a:gd name="connsiteX2" fmla="*/ 221225 w 9099755"/>
              <a:gd name="connsiteY2" fmla="*/ 14749 h 442452"/>
              <a:gd name="connsiteX3" fmla="*/ 9099755 w 9099755"/>
              <a:gd name="connsiteY3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9755" h="442452">
                <a:moveTo>
                  <a:pt x="0" y="442452"/>
                </a:moveTo>
                <a:lnTo>
                  <a:pt x="221225" y="14749"/>
                </a:lnTo>
                <a:lnTo>
                  <a:pt x="221225" y="14749"/>
                </a:lnTo>
                <a:lnTo>
                  <a:pt x="9099755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333496" y="224135"/>
            <a:ext cx="865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Integration with Economy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6736" y="1143000"/>
            <a:ext cx="8669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i="1" dirty="0" smtClean="0"/>
              <a:t>“ Mining FDI combined </a:t>
            </a:r>
            <a:r>
              <a:rPr lang="en-IN" b="1" i="1" dirty="0"/>
              <a:t>with </a:t>
            </a:r>
            <a:r>
              <a:rPr lang="en-IN" b="1" i="1" dirty="0" smtClean="0"/>
              <a:t>increased foreign </a:t>
            </a:r>
            <a:r>
              <a:rPr lang="en-IN" b="1" i="1" dirty="0"/>
              <a:t>exchange </a:t>
            </a:r>
            <a:r>
              <a:rPr lang="en-IN" b="1" i="1" dirty="0" smtClean="0"/>
              <a:t>earnings can </a:t>
            </a:r>
            <a:r>
              <a:rPr lang="en-IN" b="1" i="1" dirty="0"/>
              <a:t>be a catalyst for </a:t>
            </a:r>
            <a:r>
              <a:rPr lang="en-IN" b="1" i="1" dirty="0" smtClean="0"/>
              <a:t>some countries </a:t>
            </a:r>
            <a:r>
              <a:rPr lang="en-IN" b="1" i="1" dirty="0"/>
              <a:t>to improve </a:t>
            </a:r>
            <a:r>
              <a:rPr lang="en-IN" b="1" i="1" dirty="0" smtClean="0"/>
              <a:t>their credit </a:t>
            </a:r>
            <a:r>
              <a:rPr lang="en-IN" b="1" i="1" dirty="0"/>
              <a:t>ratings and </a:t>
            </a:r>
            <a:r>
              <a:rPr lang="en-IN" b="1" i="1" dirty="0" smtClean="0"/>
              <a:t>attract long-term </a:t>
            </a:r>
            <a:r>
              <a:rPr lang="en-IN" b="1" i="1" dirty="0"/>
              <a:t>loan </a:t>
            </a:r>
            <a:r>
              <a:rPr lang="en-IN" b="1" i="1" dirty="0" smtClean="0"/>
              <a:t>funding from abroad “</a:t>
            </a:r>
            <a:endParaRPr lang="en-IN" b="1" i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772346" y="6553200"/>
            <a:ext cx="514305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0" y="6508956"/>
            <a:ext cx="467550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74" y="6581767"/>
            <a:ext cx="1488566" cy="26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27266" y="6631286"/>
            <a:ext cx="464334" cy="22671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30</a:t>
            </a:fld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277070"/>
            <a:ext cx="866951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tx2">
                    <a:lumMod val="50000"/>
                  </a:schemeClr>
                </a:solidFill>
              </a:rPr>
              <a:t>Foreign direct investment (FDI</a:t>
            </a:r>
            <a:r>
              <a:rPr lang="en-IN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r>
              <a:rPr lang="en-IN" dirty="0"/>
              <a:t>C</a:t>
            </a:r>
            <a:r>
              <a:rPr lang="en-IN" dirty="0" smtClean="0"/>
              <a:t>ontribution is especially significant in low income countries, pointing to their ability to attract mining investment even when FDI into other sectors appears unattractive</a:t>
            </a:r>
          </a:p>
          <a:p>
            <a:endParaRPr lang="en-IN" sz="800" dirty="0" smtClean="0"/>
          </a:p>
          <a:p>
            <a:r>
              <a:rPr lang="en-IN" b="1" dirty="0">
                <a:solidFill>
                  <a:schemeClr val="tx2">
                    <a:lumMod val="50000"/>
                  </a:schemeClr>
                </a:solidFill>
              </a:rPr>
              <a:t>Gross Domestic Product (GDP)</a:t>
            </a:r>
          </a:p>
          <a:p>
            <a:r>
              <a:rPr lang="en-IN" dirty="0" smtClean="0"/>
              <a:t>one </a:t>
            </a:r>
            <a:r>
              <a:rPr lang="en-IN" dirty="0"/>
              <a:t>dollar of economic activity in the mining sector can generate three dollars or more of economic </a:t>
            </a:r>
            <a:r>
              <a:rPr lang="en-IN" dirty="0" smtClean="0"/>
              <a:t>activity elsewhere</a:t>
            </a:r>
          </a:p>
          <a:p>
            <a:endParaRPr lang="en-IN" sz="800" dirty="0" smtClean="0"/>
          </a:p>
          <a:p>
            <a:r>
              <a:rPr lang="en-IN" b="1" dirty="0">
                <a:solidFill>
                  <a:schemeClr val="tx2">
                    <a:lumMod val="50000"/>
                  </a:schemeClr>
                </a:solidFill>
              </a:rPr>
              <a:t>Total national investment</a:t>
            </a:r>
          </a:p>
          <a:p>
            <a:endParaRPr lang="en-IN" sz="800" b="1" i="1" dirty="0"/>
          </a:p>
          <a:p>
            <a:r>
              <a:rPr lang="en-IN" b="1" dirty="0">
                <a:solidFill>
                  <a:schemeClr val="tx2">
                    <a:lumMod val="50000"/>
                  </a:schemeClr>
                </a:solidFill>
              </a:rPr>
              <a:t>Exports &amp; Net foreign exchange earnings</a:t>
            </a:r>
          </a:p>
          <a:p>
            <a:endParaRPr lang="en-IN" sz="800" b="1" dirty="0"/>
          </a:p>
          <a:p>
            <a:r>
              <a:rPr lang="en-IN" b="1" dirty="0">
                <a:solidFill>
                  <a:schemeClr val="tx2">
                    <a:lumMod val="50000"/>
                  </a:schemeClr>
                </a:solidFill>
              </a:rPr>
              <a:t>Government </a:t>
            </a:r>
            <a:r>
              <a:rPr lang="en-IN" b="1" dirty="0" smtClean="0">
                <a:solidFill>
                  <a:schemeClr val="tx2">
                    <a:lumMod val="50000"/>
                  </a:schemeClr>
                </a:solidFill>
              </a:rPr>
              <a:t>revenues</a:t>
            </a:r>
            <a:endParaRPr lang="en-IN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n-IN" sz="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IN" b="1" dirty="0">
                <a:solidFill>
                  <a:schemeClr val="tx2">
                    <a:lumMod val="50000"/>
                  </a:schemeClr>
                </a:solidFill>
              </a:rPr>
              <a:t>Employment and wages</a:t>
            </a:r>
            <a:endParaRPr lang="en-IN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IN" dirty="0" smtClean="0"/>
              <a:t>Employment </a:t>
            </a:r>
            <a:r>
              <a:rPr lang="en-IN" dirty="0"/>
              <a:t>multiplier effects can often be </a:t>
            </a:r>
            <a:r>
              <a:rPr lang="en-IN" dirty="0" smtClean="0"/>
              <a:t>significant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1267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739671"/>
            <a:ext cx="8920453" cy="250929"/>
          </a:xfrm>
          <a:custGeom>
            <a:avLst/>
            <a:gdLst>
              <a:gd name="connsiteX0" fmla="*/ 0 w 9099755"/>
              <a:gd name="connsiteY0" fmla="*/ 442452 h 442452"/>
              <a:gd name="connsiteX1" fmla="*/ 221225 w 9099755"/>
              <a:gd name="connsiteY1" fmla="*/ 14749 h 442452"/>
              <a:gd name="connsiteX2" fmla="*/ 221225 w 9099755"/>
              <a:gd name="connsiteY2" fmla="*/ 14749 h 442452"/>
              <a:gd name="connsiteX3" fmla="*/ 9099755 w 9099755"/>
              <a:gd name="connsiteY3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9755" h="442452">
                <a:moveTo>
                  <a:pt x="0" y="442452"/>
                </a:moveTo>
                <a:lnTo>
                  <a:pt x="221225" y="14749"/>
                </a:lnTo>
                <a:lnTo>
                  <a:pt x="221225" y="14749"/>
                </a:lnTo>
                <a:lnTo>
                  <a:pt x="9099755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333496" y="224135"/>
            <a:ext cx="865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Conclusion</a:t>
            </a:r>
            <a:endParaRPr lang="en-IN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736" y="990600"/>
            <a:ext cx="8669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IN" dirty="0" smtClean="0"/>
              <a:t> Many countries in Africa are fortunate to be endowed with Natural Resource</a:t>
            </a:r>
            <a:endParaRPr lang="en-IN" sz="12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IN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N" sz="2400" dirty="0" smtClean="0">
                <a:solidFill>
                  <a:schemeClr val="tx2">
                    <a:lumMod val="50000"/>
                  </a:schemeClr>
                </a:solidFill>
              </a:rPr>
              <a:t>However, </a:t>
            </a:r>
            <a:r>
              <a:rPr lang="en-IN" dirty="0" smtClean="0"/>
              <a:t>it is beneficial to the country only if the value chain is captured </a:t>
            </a:r>
          </a:p>
          <a:p>
            <a:r>
              <a:rPr lang="en-IN" dirty="0"/>
              <a:t> </a:t>
            </a:r>
            <a:r>
              <a:rPr lang="en-IN" dirty="0" smtClean="0"/>
              <a:t>      effectively by</a:t>
            </a:r>
          </a:p>
          <a:p>
            <a:pPr marL="2114550" lvl="4" indent="-285750">
              <a:buFont typeface="Wingdings" pitchFamily="2" charset="2"/>
              <a:buChar char="§"/>
            </a:pPr>
            <a:r>
              <a:rPr lang="en-IN" dirty="0" smtClean="0"/>
              <a:t>Sustainable mining</a:t>
            </a:r>
          </a:p>
          <a:p>
            <a:pPr marL="2114550" lvl="4" indent="-285750">
              <a:buFont typeface="Wingdings" pitchFamily="2" charset="2"/>
              <a:buChar char="§"/>
            </a:pPr>
            <a:r>
              <a:rPr lang="en-IN" dirty="0" smtClean="0"/>
              <a:t>Value Addition within the country</a:t>
            </a:r>
            <a:endParaRPr lang="en-IN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772346" y="6553200"/>
            <a:ext cx="514305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0" y="6508956"/>
            <a:ext cx="467550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74" y="6581767"/>
            <a:ext cx="1488566" cy="26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27266" y="6631286"/>
            <a:ext cx="464334" cy="22671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31</a:t>
            </a:fld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667000"/>
            <a:ext cx="8669513" cy="351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IN" dirty="0" smtClean="0"/>
              <a:t>Mineral Rich Countries across the globe, who have managed mining effectively, have witnessed :</a:t>
            </a:r>
          </a:p>
          <a:p>
            <a:pPr marL="2114550" lvl="4" indent="-285750">
              <a:buFont typeface="Wingdings" pitchFamily="2" charset="2"/>
              <a:buChar char="§"/>
            </a:pPr>
            <a:r>
              <a:rPr lang="en-IN" dirty="0" smtClean="0">
                <a:solidFill>
                  <a:schemeClr val="accent1">
                    <a:lumMod val="75000"/>
                  </a:schemeClr>
                </a:solidFill>
              </a:rPr>
              <a:t>Development in Infrastructure</a:t>
            </a:r>
          </a:p>
          <a:p>
            <a:pPr marL="2114550" lvl="4" indent="-285750">
              <a:buFont typeface="Wingdings" pitchFamily="2" charset="2"/>
              <a:buChar char="§"/>
            </a:pPr>
            <a:r>
              <a:rPr lang="en-IN" dirty="0" smtClean="0">
                <a:solidFill>
                  <a:schemeClr val="accent1">
                    <a:lumMod val="75000"/>
                  </a:schemeClr>
                </a:solidFill>
              </a:rPr>
              <a:t>Growth in </a:t>
            </a:r>
            <a:r>
              <a:rPr lang="en-IN" dirty="0">
                <a:solidFill>
                  <a:schemeClr val="accent1">
                    <a:lumMod val="75000"/>
                  </a:schemeClr>
                </a:solidFill>
              </a:rPr>
              <a:t>Industrial </a:t>
            </a:r>
            <a:r>
              <a:rPr lang="en-IN" dirty="0" smtClean="0">
                <a:solidFill>
                  <a:schemeClr val="accent1">
                    <a:lumMod val="75000"/>
                  </a:schemeClr>
                </a:solidFill>
              </a:rPr>
              <a:t>Activity</a:t>
            </a:r>
          </a:p>
          <a:p>
            <a:pPr marL="2114550" lvl="4" indent="-285750">
              <a:buFont typeface="Wingdings" pitchFamily="2" charset="2"/>
              <a:buChar char="§"/>
            </a:pPr>
            <a:r>
              <a:rPr lang="en-IN" dirty="0" smtClean="0">
                <a:solidFill>
                  <a:schemeClr val="accent1">
                    <a:lumMod val="75000"/>
                  </a:schemeClr>
                </a:solidFill>
              </a:rPr>
              <a:t>Growth </a:t>
            </a:r>
            <a:r>
              <a:rPr lang="en-IN" dirty="0">
                <a:solidFill>
                  <a:schemeClr val="accent1">
                    <a:lumMod val="75000"/>
                  </a:schemeClr>
                </a:solidFill>
              </a:rPr>
              <a:t>in overall Economy</a:t>
            </a:r>
            <a:endParaRPr lang="en-IN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114550" lvl="4" indent="-285750">
              <a:buFont typeface="Wingdings" pitchFamily="2" charset="2"/>
              <a:buChar char="§"/>
            </a:pPr>
            <a:r>
              <a:rPr lang="en-IN" dirty="0" smtClean="0">
                <a:solidFill>
                  <a:schemeClr val="accent1">
                    <a:lumMod val="75000"/>
                  </a:schemeClr>
                </a:solidFill>
              </a:rPr>
              <a:t>High Employment Generation (Direct &amp; Indirect)</a:t>
            </a:r>
          </a:p>
          <a:p>
            <a:pPr marL="2114550" lvl="4" indent="-285750">
              <a:buFont typeface="Wingdings" pitchFamily="2" charset="2"/>
              <a:buChar char="§"/>
            </a:pPr>
            <a:r>
              <a:rPr lang="en-IN" sz="2400" dirty="0" smtClean="0">
                <a:solidFill>
                  <a:schemeClr val="accent1">
                    <a:lumMod val="75000"/>
                  </a:schemeClr>
                </a:solidFill>
              </a:rPr>
              <a:t>Most Importantly,</a:t>
            </a:r>
            <a:r>
              <a:rPr lang="en-IN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N" dirty="0" smtClean="0">
                <a:solidFill>
                  <a:schemeClr val="accent1">
                    <a:lumMod val="75000"/>
                  </a:schemeClr>
                </a:solidFill>
              </a:rPr>
              <a:t>Development in the Quality of Life</a:t>
            </a:r>
          </a:p>
          <a:p>
            <a:pPr marL="0" lvl="2"/>
            <a:endParaRPr lang="en-IN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2"/>
            <a:r>
              <a:rPr lang="en-IN" dirty="0" smtClean="0"/>
              <a:t>Resource </a:t>
            </a:r>
            <a:r>
              <a:rPr lang="en-IN" dirty="0"/>
              <a:t>Rich Africa : </a:t>
            </a:r>
            <a:r>
              <a:rPr lang="en-IN" b="1" dirty="0">
                <a:solidFill>
                  <a:srgbClr val="FF0000"/>
                </a:solidFill>
              </a:rPr>
              <a:t>“ The Sleeping Giant” </a:t>
            </a:r>
            <a:r>
              <a:rPr lang="en-IN" dirty="0"/>
              <a:t>is waiting to be developed to its true </a:t>
            </a:r>
            <a:r>
              <a:rPr lang="en-IN" dirty="0" smtClean="0"/>
              <a:t>potential</a:t>
            </a:r>
            <a:endParaRPr lang="en-IN" dirty="0"/>
          </a:p>
          <a:p>
            <a:pPr marL="0" lvl="4"/>
            <a:endParaRPr lang="en-IN" sz="11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lvl="4" algn="ctr"/>
            <a:r>
              <a:rPr lang="en-IN" sz="2400" b="1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IN" sz="2400" b="1" dirty="0">
                <a:solidFill>
                  <a:schemeClr val="tx2">
                    <a:lumMod val="50000"/>
                  </a:schemeClr>
                </a:solidFill>
              </a:rPr>
              <a:t>only alternative is to mobilize these natural resources </a:t>
            </a:r>
          </a:p>
          <a:p>
            <a:pPr lvl="4"/>
            <a:endParaRPr lang="en-IN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7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739671"/>
            <a:ext cx="8920453" cy="250929"/>
          </a:xfrm>
          <a:custGeom>
            <a:avLst/>
            <a:gdLst>
              <a:gd name="connsiteX0" fmla="*/ 0 w 9099755"/>
              <a:gd name="connsiteY0" fmla="*/ 442452 h 442452"/>
              <a:gd name="connsiteX1" fmla="*/ 221225 w 9099755"/>
              <a:gd name="connsiteY1" fmla="*/ 14749 h 442452"/>
              <a:gd name="connsiteX2" fmla="*/ 221225 w 9099755"/>
              <a:gd name="connsiteY2" fmla="*/ 14749 h 442452"/>
              <a:gd name="connsiteX3" fmla="*/ 9099755 w 9099755"/>
              <a:gd name="connsiteY3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9755" h="442452">
                <a:moveTo>
                  <a:pt x="0" y="442452"/>
                </a:moveTo>
                <a:lnTo>
                  <a:pt x="221225" y="14749"/>
                </a:lnTo>
                <a:lnTo>
                  <a:pt x="221225" y="14749"/>
                </a:lnTo>
                <a:lnTo>
                  <a:pt x="9099755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" name="Straight Connector 4"/>
          <p:cNvCxnSpPr/>
          <p:nvPr/>
        </p:nvCxnSpPr>
        <p:spPr>
          <a:xfrm>
            <a:off x="3772346" y="6553200"/>
            <a:ext cx="514305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0" y="6508956"/>
            <a:ext cx="467550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74" y="6581767"/>
            <a:ext cx="1488566" cy="26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27266" y="6631286"/>
            <a:ext cx="464334" cy="22671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32</a:t>
            </a:fld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36928" y="2459504"/>
            <a:ext cx="207014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/>
            <a:r>
              <a:rPr lang="en-IN" sz="2400" b="1" dirty="0" smtClean="0"/>
              <a:t>THANK YOU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87789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739671"/>
            <a:ext cx="8920453" cy="250929"/>
          </a:xfrm>
          <a:custGeom>
            <a:avLst/>
            <a:gdLst>
              <a:gd name="connsiteX0" fmla="*/ 0 w 9099755"/>
              <a:gd name="connsiteY0" fmla="*/ 442452 h 442452"/>
              <a:gd name="connsiteX1" fmla="*/ 221225 w 9099755"/>
              <a:gd name="connsiteY1" fmla="*/ 14749 h 442452"/>
              <a:gd name="connsiteX2" fmla="*/ 221225 w 9099755"/>
              <a:gd name="connsiteY2" fmla="*/ 14749 h 442452"/>
              <a:gd name="connsiteX3" fmla="*/ 9099755 w 9099755"/>
              <a:gd name="connsiteY3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9755" h="442452">
                <a:moveTo>
                  <a:pt x="0" y="442452"/>
                </a:moveTo>
                <a:lnTo>
                  <a:pt x="221225" y="14749"/>
                </a:lnTo>
                <a:lnTo>
                  <a:pt x="221225" y="14749"/>
                </a:lnTo>
                <a:lnTo>
                  <a:pt x="9099755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333496" y="224135"/>
            <a:ext cx="865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High Growth in Mining : An Anomaly?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772346" y="6553200"/>
            <a:ext cx="514305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0" y="6508956"/>
            <a:ext cx="467550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74" y="6581767"/>
            <a:ext cx="1488566" cy="26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27266" y="6631286"/>
            <a:ext cx="464334" cy="22671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4</a:t>
            </a:fld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295400"/>
            <a:ext cx="86849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World GDP Growth has lagged Growth in Mining in the last decade</a:t>
            </a:r>
            <a:endParaRPr lang="en-IN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1020" y="1828800"/>
            <a:ext cx="82981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IN" sz="2400" b="1" dirty="0" smtClean="0">
                <a:solidFill>
                  <a:schemeClr val="accent1">
                    <a:lumMod val="75000"/>
                  </a:schemeClr>
                </a:solidFill>
              </a:rPr>
              <a:t>Key Questions</a:t>
            </a:r>
          </a:p>
          <a:p>
            <a:pPr marL="457200" indent="-457200">
              <a:buFont typeface="Wingdings" pitchFamily="2" charset="2"/>
              <a:buChar char="§"/>
            </a:pPr>
            <a:endParaRPr lang="en-IN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34988"/>
            <a:r>
              <a:rPr lang="en-IN" sz="2400" b="1" dirty="0" smtClean="0">
                <a:solidFill>
                  <a:schemeClr val="accent1">
                    <a:lumMod val="75000"/>
                  </a:schemeClr>
                </a:solidFill>
              </a:rPr>
              <a:t>Was the growth Due to Pent Up Demand ?</a:t>
            </a:r>
          </a:p>
          <a:p>
            <a:pPr marL="534988">
              <a:buFont typeface="Wingdings" pitchFamily="2" charset="2"/>
              <a:buChar char="§"/>
            </a:pPr>
            <a:endParaRPr lang="en-IN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34988">
              <a:buFont typeface="Wingdings" pitchFamily="2" charset="2"/>
              <a:buChar char="§"/>
            </a:pPr>
            <a:endParaRPr lang="en-IN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34988"/>
            <a:r>
              <a:rPr lang="en-IN" sz="2400" b="1" dirty="0" smtClean="0">
                <a:solidFill>
                  <a:schemeClr val="accent1">
                    <a:lumMod val="75000"/>
                  </a:schemeClr>
                </a:solidFill>
              </a:rPr>
              <a:t>Has Excess </a:t>
            </a: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</a:rPr>
              <a:t>Capacity </a:t>
            </a:r>
            <a:r>
              <a:rPr lang="en-IN" sz="2400" b="1" dirty="0" smtClean="0">
                <a:solidFill>
                  <a:schemeClr val="accent1">
                    <a:lumMod val="75000"/>
                  </a:schemeClr>
                </a:solidFill>
              </a:rPr>
              <a:t>been Created in the Process Industry ?</a:t>
            </a:r>
          </a:p>
          <a:p>
            <a:pPr marL="534988">
              <a:buFont typeface="Wingdings" pitchFamily="2" charset="2"/>
              <a:buChar char="§"/>
            </a:pPr>
            <a:endParaRPr lang="en-IN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34988">
              <a:buFont typeface="Wingdings" pitchFamily="2" charset="2"/>
              <a:buChar char="§"/>
            </a:pPr>
            <a:endParaRPr lang="en-IN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34988"/>
            <a:r>
              <a:rPr lang="en-IN" sz="2400" b="1" dirty="0" smtClean="0">
                <a:solidFill>
                  <a:schemeClr val="accent1">
                    <a:lumMod val="75000"/>
                  </a:schemeClr>
                </a:solidFill>
              </a:rPr>
              <a:t>Will Supply outstrip demand in near future creating downward pressure on the Mining Industry?</a:t>
            </a:r>
          </a:p>
          <a:p>
            <a:pPr marL="457200" indent="-457200">
              <a:buAutoNum type="arabicPeriod"/>
            </a:pPr>
            <a:endParaRPr lang="en-IN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IN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N" sz="2400" b="1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44644" y="2928818"/>
            <a:ext cx="397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IN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7255" y="4001869"/>
            <a:ext cx="397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IN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7255" y="5297269"/>
            <a:ext cx="397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IN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9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739671"/>
            <a:ext cx="8920453" cy="250929"/>
          </a:xfrm>
          <a:custGeom>
            <a:avLst/>
            <a:gdLst>
              <a:gd name="connsiteX0" fmla="*/ 0 w 9099755"/>
              <a:gd name="connsiteY0" fmla="*/ 442452 h 442452"/>
              <a:gd name="connsiteX1" fmla="*/ 221225 w 9099755"/>
              <a:gd name="connsiteY1" fmla="*/ 14749 h 442452"/>
              <a:gd name="connsiteX2" fmla="*/ 221225 w 9099755"/>
              <a:gd name="connsiteY2" fmla="*/ 14749 h 442452"/>
              <a:gd name="connsiteX3" fmla="*/ 9099755 w 9099755"/>
              <a:gd name="connsiteY3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9755" h="442452">
                <a:moveTo>
                  <a:pt x="0" y="442452"/>
                </a:moveTo>
                <a:lnTo>
                  <a:pt x="221225" y="14749"/>
                </a:lnTo>
                <a:lnTo>
                  <a:pt x="221225" y="14749"/>
                </a:lnTo>
                <a:lnTo>
                  <a:pt x="9099755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333496" y="224135"/>
            <a:ext cx="865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Projected Growth of Major Minerals shows an increasing trend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772346" y="6553200"/>
            <a:ext cx="514305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0" y="6508956"/>
            <a:ext cx="467550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74" y="6581767"/>
            <a:ext cx="1488566" cy="26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27266" y="6631286"/>
            <a:ext cx="464334" cy="22671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5</a:t>
            </a:fld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6421" y="6322368"/>
            <a:ext cx="8889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b="1" i="1" dirty="0" smtClean="0"/>
              <a:t>Source: RMG</a:t>
            </a:r>
            <a:endParaRPr lang="en-IN" sz="900" b="1" i="1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075548007"/>
              </p:ext>
            </p:extLst>
          </p:nvPr>
        </p:nvGraphicFramePr>
        <p:xfrm>
          <a:off x="152400" y="1447800"/>
          <a:ext cx="8686800" cy="5006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1019965" y="990600"/>
            <a:ext cx="7895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 smtClean="0">
                <a:solidFill>
                  <a:schemeClr val="accent6">
                    <a:lumMod val="50000"/>
                  </a:schemeClr>
                </a:solidFill>
              </a:rPr>
              <a:t>Ore Production (MT)</a:t>
            </a:r>
            <a:endParaRPr lang="en-IN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8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739671"/>
            <a:ext cx="8920453" cy="250929"/>
          </a:xfrm>
          <a:custGeom>
            <a:avLst/>
            <a:gdLst>
              <a:gd name="connsiteX0" fmla="*/ 0 w 9099755"/>
              <a:gd name="connsiteY0" fmla="*/ 442452 h 442452"/>
              <a:gd name="connsiteX1" fmla="*/ 221225 w 9099755"/>
              <a:gd name="connsiteY1" fmla="*/ 14749 h 442452"/>
              <a:gd name="connsiteX2" fmla="*/ 221225 w 9099755"/>
              <a:gd name="connsiteY2" fmla="*/ 14749 h 442452"/>
              <a:gd name="connsiteX3" fmla="*/ 9099755 w 9099755"/>
              <a:gd name="connsiteY3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9755" h="442452">
                <a:moveTo>
                  <a:pt x="0" y="442452"/>
                </a:moveTo>
                <a:lnTo>
                  <a:pt x="221225" y="14749"/>
                </a:lnTo>
                <a:lnTo>
                  <a:pt x="221225" y="14749"/>
                </a:lnTo>
                <a:lnTo>
                  <a:pt x="9099755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310923" y="224135"/>
            <a:ext cx="9061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Value of Global Mining Industry: USD 3 Trillion</a:t>
            </a:r>
            <a:r>
              <a:rPr lang="en-IN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*</a:t>
            </a:r>
            <a:endParaRPr lang="en-IN" sz="24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772346" y="6553200"/>
            <a:ext cx="514305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0" y="6508956"/>
            <a:ext cx="467550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74" y="6581767"/>
            <a:ext cx="1488566" cy="26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27266" y="6631286"/>
            <a:ext cx="464334" cy="22671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6</a:t>
            </a:fld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641612"/>
              </p:ext>
            </p:extLst>
          </p:nvPr>
        </p:nvGraphicFramePr>
        <p:xfrm>
          <a:off x="381000" y="2247900"/>
          <a:ext cx="8229599" cy="4152900"/>
        </p:xfrm>
        <a:graphic>
          <a:graphicData uri="http://schemas.openxmlformats.org/drawingml/2006/table">
            <a:tbl>
              <a:tblPr/>
              <a:tblGrid>
                <a:gridCol w="1642498"/>
                <a:gridCol w="821249"/>
                <a:gridCol w="821249"/>
                <a:gridCol w="821249"/>
                <a:gridCol w="821249"/>
                <a:gridCol w="838358"/>
                <a:gridCol w="821249"/>
                <a:gridCol w="821249"/>
                <a:gridCol w="821249"/>
              </a:tblGrid>
              <a:tr h="9144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 Production </a:t>
                      </a:r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value (current US$ Billion)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 Production </a:t>
                      </a:r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value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 Production </a:t>
                      </a:r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value (current US$ million)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 Production </a:t>
                      </a:r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value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Change in Production Value 2000-2010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 Prod Value as % of GDP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 Prod Value as % of GDP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 Mineral Export Contribution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Australia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337.8%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China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555.1%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Brazil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506.5%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Chile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Russian Federation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166.1%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South Africa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India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788.8%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United States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Peru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302.2%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Canada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78.1%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Indonesia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147.1%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Ukraine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Mexico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Kazakhstan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203.3%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Iran, Islamic rep.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446.8%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Philippines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964.1%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Sweden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275.5%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Ghana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290.4%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 Zambia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524.7%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Papua New Guinea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136.5%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09136" y="990600"/>
            <a:ext cx="866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Non Fuel Mining Production Value : USD 474 Billion (16% of Total Industry)</a:t>
            </a:r>
            <a:endParaRPr lang="en-IN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45887" y="1768763"/>
            <a:ext cx="8669513" cy="364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 smtClean="0">
                <a:solidFill>
                  <a:srgbClr val="FF0000"/>
                </a:solidFill>
              </a:rPr>
              <a:t>MINING IS A CONCENTRATED INDUSTRY : DEPENDENCE ON FEW PRODUCING COUNTRIES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0795" y="1295400"/>
            <a:ext cx="5921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Top 20 countries accounted for </a:t>
            </a:r>
            <a:r>
              <a:rPr lang="en-IN" sz="2800" b="1" dirty="0" smtClean="0">
                <a:solidFill>
                  <a:srgbClr val="FF0000"/>
                </a:solidFill>
              </a:rPr>
              <a:t>88%</a:t>
            </a:r>
            <a:r>
              <a:rPr lang="en-IN" b="1" dirty="0" smtClean="0"/>
              <a:t> of total production </a:t>
            </a:r>
            <a:endParaRPr lang="en-IN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026421" y="6336223"/>
            <a:ext cx="8889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b="1" i="1" dirty="0" smtClean="0"/>
              <a:t>Source: ICMM</a:t>
            </a:r>
            <a:endParaRPr lang="en-IN" sz="900" b="1" i="1" dirty="0"/>
          </a:p>
        </p:txBody>
      </p:sp>
    </p:spTree>
    <p:extLst>
      <p:ext uri="{BB962C8B-B14F-4D97-AF65-F5344CB8AC3E}">
        <p14:creationId xmlns:p14="http://schemas.microsoft.com/office/powerpoint/2010/main" val="276242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739671"/>
            <a:ext cx="8920453" cy="250929"/>
          </a:xfrm>
          <a:custGeom>
            <a:avLst/>
            <a:gdLst>
              <a:gd name="connsiteX0" fmla="*/ 0 w 9099755"/>
              <a:gd name="connsiteY0" fmla="*/ 442452 h 442452"/>
              <a:gd name="connsiteX1" fmla="*/ 221225 w 9099755"/>
              <a:gd name="connsiteY1" fmla="*/ 14749 h 442452"/>
              <a:gd name="connsiteX2" fmla="*/ 221225 w 9099755"/>
              <a:gd name="connsiteY2" fmla="*/ 14749 h 442452"/>
              <a:gd name="connsiteX3" fmla="*/ 9099755 w 9099755"/>
              <a:gd name="connsiteY3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9755" h="442452">
                <a:moveTo>
                  <a:pt x="0" y="442452"/>
                </a:moveTo>
                <a:lnTo>
                  <a:pt x="221225" y="14749"/>
                </a:lnTo>
                <a:lnTo>
                  <a:pt x="221225" y="14749"/>
                </a:lnTo>
                <a:lnTo>
                  <a:pt x="9099755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310923" y="224135"/>
            <a:ext cx="9061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How the Future of Mining Industry Looks 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772346" y="6553200"/>
            <a:ext cx="514305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0" y="6508956"/>
            <a:ext cx="467550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74" y="6581767"/>
            <a:ext cx="1488566" cy="26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27266" y="6631286"/>
            <a:ext cx="464334" cy="22671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7</a:t>
            </a:fld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5887" y="1006763"/>
            <a:ext cx="866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800" b="1" dirty="0" smtClean="0">
                <a:solidFill>
                  <a:srgbClr val="FF0000"/>
                </a:solidFill>
              </a:rPr>
              <a:t>Developing Economies to play increasingly important role 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4970282"/>
            <a:ext cx="2514600" cy="10495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1400" b="1" dirty="0" smtClean="0">
                <a:latin typeface="Cambria" pitchFamily="18" charset="0"/>
              </a:rPr>
              <a:t>Resource Rich Countries </a:t>
            </a:r>
          </a:p>
          <a:p>
            <a:r>
              <a:rPr lang="en-IN" sz="1400" b="1" dirty="0" smtClean="0">
                <a:latin typeface="Cambria" pitchFamily="18" charset="0"/>
              </a:rPr>
              <a:t>Incl. Brazil, India, Mexico, South Africa, Guinea, other African Country </a:t>
            </a:r>
            <a:endParaRPr lang="en-IN" sz="1400" b="1" dirty="0"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2480796"/>
            <a:ext cx="2514600" cy="338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1400" b="1" dirty="0" smtClean="0">
                <a:latin typeface="Cambria" pitchFamily="18" charset="0"/>
              </a:rPr>
              <a:t>Europe</a:t>
            </a:r>
            <a:endParaRPr lang="en-IN" sz="1400" b="1" dirty="0"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3014196"/>
            <a:ext cx="2514600" cy="338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1400" b="1" dirty="0" smtClean="0">
                <a:latin typeface="Cambria" pitchFamily="18" charset="0"/>
              </a:rPr>
              <a:t>USA</a:t>
            </a:r>
            <a:endParaRPr lang="en-IN" sz="1400" b="1" dirty="0"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3544619"/>
            <a:ext cx="2514600" cy="338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1400" b="1" dirty="0" smtClean="0">
                <a:latin typeface="Cambria" pitchFamily="18" charset="0"/>
              </a:rPr>
              <a:t>China</a:t>
            </a:r>
            <a:endParaRPr lang="en-IN" sz="1400" b="1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0" y="4004796"/>
            <a:ext cx="2514600" cy="338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1400" b="1" dirty="0" smtClean="0">
                <a:latin typeface="Cambria" pitchFamily="18" charset="0"/>
              </a:rPr>
              <a:t>USSR / CIS</a:t>
            </a:r>
            <a:endParaRPr lang="en-IN" sz="1400" b="1" dirty="0"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9400" y="4535219"/>
            <a:ext cx="2514600" cy="338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1400" b="1" dirty="0" smtClean="0">
                <a:latin typeface="Cambria" pitchFamily="18" charset="0"/>
              </a:rPr>
              <a:t>Australia / Canada</a:t>
            </a:r>
            <a:endParaRPr lang="en-IN" sz="1400" b="1" dirty="0">
              <a:latin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26421" y="6322368"/>
            <a:ext cx="8889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b="1" i="1" dirty="0" smtClean="0"/>
              <a:t>Source: RMG</a:t>
            </a:r>
            <a:endParaRPr lang="en-IN" sz="9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14550"/>
            <a:ext cx="6373289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14600"/>
            <a:ext cx="3429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24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739671"/>
            <a:ext cx="8920453" cy="250929"/>
          </a:xfrm>
          <a:custGeom>
            <a:avLst/>
            <a:gdLst>
              <a:gd name="connsiteX0" fmla="*/ 0 w 9099755"/>
              <a:gd name="connsiteY0" fmla="*/ 442452 h 442452"/>
              <a:gd name="connsiteX1" fmla="*/ 221225 w 9099755"/>
              <a:gd name="connsiteY1" fmla="*/ 14749 h 442452"/>
              <a:gd name="connsiteX2" fmla="*/ 221225 w 9099755"/>
              <a:gd name="connsiteY2" fmla="*/ 14749 h 442452"/>
              <a:gd name="connsiteX3" fmla="*/ 9099755 w 9099755"/>
              <a:gd name="connsiteY3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9755" h="442452">
                <a:moveTo>
                  <a:pt x="0" y="442452"/>
                </a:moveTo>
                <a:lnTo>
                  <a:pt x="221225" y="14749"/>
                </a:lnTo>
                <a:lnTo>
                  <a:pt x="221225" y="14749"/>
                </a:lnTo>
                <a:lnTo>
                  <a:pt x="9099755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310923" y="224135"/>
            <a:ext cx="9061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How the Future of Mining Industry Looks 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772346" y="6553200"/>
            <a:ext cx="514305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0" y="6508956"/>
            <a:ext cx="467550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74" y="6581767"/>
            <a:ext cx="1488566" cy="26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27266" y="6631286"/>
            <a:ext cx="464334" cy="22671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8</a:t>
            </a:fld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5887" y="1010207"/>
            <a:ext cx="8669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solidFill>
                  <a:schemeClr val="accent3">
                    <a:lumMod val="75000"/>
                  </a:schemeClr>
                </a:solidFill>
              </a:rPr>
              <a:t>The Indicative Trend for the Mining Industry in general remains </a:t>
            </a:r>
          </a:p>
          <a:p>
            <a:pPr algn="ctr"/>
            <a:endParaRPr lang="en-IN" sz="8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IN" sz="3200" b="1" dirty="0" smtClean="0">
                <a:solidFill>
                  <a:schemeClr val="accent3">
                    <a:lumMod val="75000"/>
                  </a:schemeClr>
                </a:solidFill>
              </a:rPr>
              <a:t>Upward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87" y="2133600"/>
            <a:ext cx="4648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94086" y="2820001"/>
            <a:ext cx="4031501" cy="334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dirty="0" smtClean="0">
                <a:solidFill>
                  <a:schemeClr val="accent6">
                    <a:lumMod val="75000"/>
                  </a:schemeClr>
                </a:solidFill>
              </a:rPr>
              <a:t>Economic </a:t>
            </a:r>
            <a:r>
              <a:rPr lang="en-IN" sz="2400" b="1" dirty="0">
                <a:solidFill>
                  <a:schemeClr val="accent6">
                    <a:lumMod val="75000"/>
                  </a:schemeClr>
                </a:solidFill>
              </a:rPr>
              <a:t>growth of Nations </a:t>
            </a:r>
          </a:p>
          <a:p>
            <a:pPr algn="ctr"/>
            <a:endParaRPr lang="en-IN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IN" sz="2400" b="1" dirty="0" smtClean="0">
                <a:solidFill>
                  <a:schemeClr val="accent6">
                    <a:lumMod val="75000"/>
                  </a:schemeClr>
                </a:solidFill>
              </a:rPr>
              <a:t>With special reference to</a:t>
            </a:r>
            <a:endParaRPr lang="en-IN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IN" sz="105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IN" sz="2400" b="1" dirty="0" smtClean="0">
                <a:solidFill>
                  <a:schemeClr val="accent6">
                    <a:lumMod val="75000"/>
                  </a:schemeClr>
                </a:solidFill>
              </a:rPr>
              <a:t>IRON ORE</a:t>
            </a:r>
          </a:p>
          <a:p>
            <a:pPr algn="ctr"/>
            <a:endParaRPr lang="en-IN" sz="105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IN" sz="105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IN" sz="2400" b="1" dirty="0">
                <a:solidFill>
                  <a:schemeClr val="accent6">
                    <a:lumMod val="75000"/>
                  </a:schemeClr>
                </a:solidFill>
              </a:rPr>
              <a:t>The Most Mined </a:t>
            </a:r>
            <a:r>
              <a:rPr lang="en-IN" sz="2400" b="1" dirty="0" smtClean="0">
                <a:solidFill>
                  <a:schemeClr val="accent6">
                    <a:lumMod val="75000"/>
                  </a:schemeClr>
                </a:solidFill>
              </a:rPr>
              <a:t>Mineral </a:t>
            </a:r>
            <a:r>
              <a:rPr lang="en-IN" sz="2400" b="1" dirty="0">
                <a:solidFill>
                  <a:schemeClr val="accent6">
                    <a:lumMod val="75000"/>
                  </a:schemeClr>
                </a:solidFill>
              </a:rPr>
              <a:t>in the World</a:t>
            </a:r>
          </a:p>
          <a:p>
            <a:pPr algn="ctr"/>
            <a:endParaRPr lang="en-IN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5971401"/>
            <a:ext cx="258077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N" sz="1200" b="1" dirty="0" smtClean="0"/>
              <a:t>Mine Production - % of total value</a:t>
            </a:r>
            <a:endParaRPr lang="en-IN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026421" y="6322368"/>
            <a:ext cx="8889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b="1" i="1" dirty="0" smtClean="0"/>
              <a:t>Source: RMG</a:t>
            </a:r>
            <a:endParaRPr lang="en-IN" sz="900" b="1" i="1" dirty="0"/>
          </a:p>
        </p:txBody>
      </p:sp>
    </p:spTree>
    <p:extLst>
      <p:ext uri="{BB962C8B-B14F-4D97-AF65-F5344CB8AC3E}">
        <p14:creationId xmlns:p14="http://schemas.microsoft.com/office/powerpoint/2010/main" val="118281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739671"/>
            <a:ext cx="8920453" cy="250929"/>
          </a:xfrm>
          <a:custGeom>
            <a:avLst/>
            <a:gdLst>
              <a:gd name="connsiteX0" fmla="*/ 0 w 9099755"/>
              <a:gd name="connsiteY0" fmla="*/ 442452 h 442452"/>
              <a:gd name="connsiteX1" fmla="*/ 221225 w 9099755"/>
              <a:gd name="connsiteY1" fmla="*/ 14749 h 442452"/>
              <a:gd name="connsiteX2" fmla="*/ 221225 w 9099755"/>
              <a:gd name="connsiteY2" fmla="*/ 14749 h 442452"/>
              <a:gd name="connsiteX3" fmla="*/ 9099755 w 9099755"/>
              <a:gd name="connsiteY3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9755" h="442452">
                <a:moveTo>
                  <a:pt x="0" y="442452"/>
                </a:moveTo>
                <a:lnTo>
                  <a:pt x="221225" y="14749"/>
                </a:lnTo>
                <a:lnTo>
                  <a:pt x="221225" y="14749"/>
                </a:lnTo>
                <a:lnTo>
                  <a:pt x="9099755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310923" y="224135"/>
            <a:ext cx="9061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Iron Ore : </a:t>
            </a:r>
            <a:r>
              <a:rPr lang="en-IN" sz="2400" b="1" dirty="0">
                <a:solidFill>
                  <a:schemeClr val="accent6">
                    <a:lumMod val="50000"/>
                  </a:schemeClr>
                </a:solidFill>
              </a:rPr>
              <a:t>50% Additional Production Required from Current </a:t>
            </a:r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Levels</a:t>
            </a:r>
            <a:endParaRPr lang="en-IN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772346" y="6553200"/>
            <a:ext cx="514305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0" y="6508956"/>
            <a:ext cx="467550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74" y="6581767"/>
            <a:ext cx="1488566" cy="26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27266" y="6631286"/>
            <a:ext cx="464334" cy="22671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9</a:t>
            </a:fld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1044714"/>
            <a:ext cx="3038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000" b="1" dirty="0" smtClean="0">
                <a:solidFill>
                  <a:srgbClr val="FF0000"/>
                </a:solidFill>
              </a:rPr>
              <a:t>2012 Demand : 1.7 </a:t>
            </a:r>
            <a:r>
              <a:rPr lang="en-IN" sz="2000" b="1" dirty="0" err="1" smtClean="0">
                <a:solidFill>
                  <a:srgbClr val="FF0000"/>
                </a:solidFill>
              </a:rPr>
              <a:t>Bn</a:t>
            </a:r>
            <a:r>
              <a:rPr lang="en-IN" sz="2000" b="1" dirty="0" smtClean="0">
                <a:solidFill>
                  <a:srgbClr val="FF0000"/>
                </a:solidFill>
              </a:rPr>
              <a:t> Ton</a:t>
            </a:r>
          </a:p>
          <a:p>
            <a:pPr algn="just"/>
            <a:r>
              <a:rPr lang="en-IN" sz="2000" b="1" dirty="0" smtClean="0">
                <a:solidFill>
                  <a:srgbClr val="FF0000"/>
                </a:solidFill>
              </a:rPr>
              <a:t>2035 Demand : 2.5 </a:t>
            </a:r>
            <a:r>
              <a:rPr lang="en-IN" sz="2000" b="1" dirty="0" err="1" smtClean="0">
                <a:solidFill>
                  <a:srgbClr val="FF0000"/>
                </a:solidFill>
              </a:rPr>
              <a:t>Bn</a:t>
            </a:r>
            <a:r>
              <a:rPr lang="en-IN" sz="2000" b="1" dirty="0" smtClean="0">
                <a:solidFill>
                  <a:srgbClr val="FF0000"/>
                </a:solidFill>
              </a:rPr>
              <a:t> Ton</a:t>
            </a:r>
          </a:p>
        </p:txBody>
      </p:sp>
      <p:pic>
        <p:nvPicPr>
          <p:cNvPr id="4098" name="Picture 2" descr="C:\Users\s\Desktop\scq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9" y="2286000"/>
            <a:ext cx="8656161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77000" y="1066800"/>
            <a:ext cx="4893714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solidFill>
                  <a:schemeClr val="bg1"/>
                </a:solidFill>
              </a:rPr>
              <a:t>We need about half of the probable &amp; possible projects to meet demand in 2035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26421" y="6322368"/>
            <a:ext cx="8889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b="1" i="1" dirty="0" smtClean="0"/>
              <a:t>Source: RMG</a:t>
            </a:r>
            <a:endParaRPr lang="en-IN" sz="900" b="1" i="1" dirty="0"/>
          </a:p>
        </p:txBody>
      </p:sp>
    </p:spTree>
    <p:extLst>
      <p:ext uri="{BB962C8B-B14F-4D97-AF65-F5344CB8AC3E}">
        <p14:creationId xmlns:p14="http://schemas.microsoft.com/office/powerpoint/2010/main" val="6732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1606</Words>
  <Application>Microsoft Office PowerPoint</Application>
  <PresentationFormat>On-screen Show (4:3)</PresentationFormat>
  <Paragraphs>477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Siddhartha Bengani</dc:creator>
  <cp:lastModifiedBy>Siddhartha</cp:lastModifiedBy>
  <cp:revision>105</cp:revision>
  <dcterms:created xsi:type="dcterms:W3CDTF">2006-08-16T00:00:00Z</dcterms:created>
  <dcterms:modified xsi:type="dcterms:W3CDTF">2014-03-11T04:20:42Z</dcterms:modified>
</cp:coreProperties>
</file>